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7"/>
  </p:notesMasterIdLst>
  <p:sldIdLst>
    <p:sldId id="835" r:id="rId2"/>
    <p:sldId id="772" r:id="rId3"/>
    <p:sldId id="834" r:id="rId4"/>
    <p:sldId id="853" r:id="rId5"/>
    <p:sldId id="854" r:id="rId6"/>
    <p:sldId id="855" r:id="rId7"/>
    <p:sldId id="843" r:id="rId8"/>
    <p:sldId id="800" r:id="rId9"/>
    <p:sldId id="858" r:id="rId10"/>
    <p:sldId id="859" r:id="rId11"/>
    <p:sldId id="862" r:id="rId12"/>
    <p:sldId id="863" r:id="rId13"/>
    <p:sldId id="774" r:id="rId14"/>
    <p:sldId id="845" r:id="rId15"/>
    <p:sldId id="844" r:id="rId16"/>
    <p:sldId id="846" r:id="rId17"/>
    <p:sldId id="841" r:id="rId18"/>
    <p:sldId id="850" r:id="rId19"/>
    <p:sldId id="849" r:id="rId20"/>
    <p:sldId id="848" r:id="rId21"/>
    <p:sldId id="864" r:id="rId22"/>
    <p:sldId id="840" r:id="rId23"/>
    <p:sldId id="865" r:id="rId24"/>
    <p:sldId id="867" r:id="rId25"/>
    <p:sldId id="810" r:id="rId26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1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4" pos="529" userDrawn="1">
          <p15:clr>
            <a:srgbClr val="A4A3A4"/>
          </p15:clr>
        </p15:guide>
        <p15:guide id="6" orient="horz" pos="2047" userDrawn="1">
          <p15:clr>
            <a:srgbClr val="A4A3A4"/>
          </p15:clr>
        </p15:guide>
        <p15:guide id="7" pos="2095" userDrawn="1">
          <p15:clr>
            <a:srgbClr val="A4A3A4"/>
          </p15:clr>
        </p15:guide>
        <p15:guide id="8" pos="3817" userDrawn="1">
          <p15:clr>
            <a:srgbClr val="A4A3A4"/>
          </p15:clr>
        </p15:guide>
        <p15:guide id="9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7989"/>
    <a:srgbClr val="9FB2BD"/>
    <a:srgbClr val="D0DDE3"/>
    <a:srgbClr val="DE252B"/>
    <a:srgbClr val="B09B7B"/>
    <a:srgbClr val="82B456"/>
    <a:srgbClr val="2897B4"/>
    <a:srgbClr val="E0C533"/>
    <a:srgbClr val="F3B5C6"/>
    <a:srgbClr val="FBE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2"/>
    <p:restoredTop sz="92835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904" y="176"/>
      </p:cViewPr>
      <p:guideLst>
        <p:guide orient="horz" pos="1231"/>
        <p:guide pos="7151"/>
        <p:guide pos="529"/>
        <p:guide orient="horz" pos="2047"/>
        <p:guide pos="2095"/>
        <p:guide pos="3817"/>
        <p:guide orient="horz" pos="391"/>
      </p:guideLst>
    </p:cSldViewPr>
  </p:slideViewPr>
  <p:outlineViewPr>
    <p:cViewPr>
      <p:scale>
        <a:sx n="33" d="100"/>
        <a:sy n="33" d="100"/>
      </p:scale>
      <p:origin x="0" y="-333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4498B-BFBA-8C4C-86C1-16B8008587A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16392-4F98-494C-934A-BE33B4182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80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16392-4F98-494C-934A-BE33B4182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3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16392-4F98-494C-934A-BE33B41820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1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64763" y="287639"/>
            <a:ext cx="11645951" cy="63137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750711" y="2785493"/>
            <a:ext cx="8690579" cy="1955233"/>
          </a:xfrm>
          <a:ln w="38100">
            <a:solidFill>
              <a:schemeClr val="bg1"/>
            </a:solidFill>
          </a:ln>
        </p:spPr>
        <p:txBody>
          <a:bodyPr lIns="180000" tIns="180000" rIns="180000" bIns="180000" numCol="1" anchor="ctr">
            <a:sp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3600" b="1" i="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algn="ctr">
              <a:spcBef>
                <a:spcPts val="500"/>
              </a:spcBef>
              <a:defRPr sz="1100" b="1" i="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algn="ctr">
              <a:spcBef>
                <a:spcPts val="500"/>
              </a:spcBef>
              <a:defRPr sz="1000" b="0" i="1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algn="ctr">
              <a:spcBef>
                <a:spcPts val="500"/>
              </a:spcBef>
              <a:defRPr sz="1000"/>
            </a:lvl4pPr>
            <a:lvl5pPr algn="ctr">
              <a:spcBef>
                <a:spcPts val="10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9669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1750711" y="2785493"/>
            <a:ext cx="8690579" cy="1955233"/>
          </a:xfrm>
          <a:ln w="38100">
            <a:noFill/>
          </a:ln>
        </p:spPr>
        <p:txBody>
          <a:bodyPr lIns="108000" tIns="180000" rIns="180000" bIns="180000" numCol="1" anchor="ctr">
            <a:sp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3600" b="1" i="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algn="ctr">
              <a:spcBef>
                <a:spcPts val="500"/>
              </a:spcBef>
              <a:defRPr sz="1100" b="1" i="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algn="ctr">
              <a:spcBef>
                <a:spcPts val="500"/>
              </a:spcBef>
              <a:defRPr sz="1000" b="0" i="1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algn="ctr">
              <a:spcBef>
                <a:spcPts val="500"/>
              </a:spcBef>
              <a:defRPr sz="1000"/>
            </a:lvl4pPr>
            <a:lvl5pPr algn="ctr">
              <a:spcBef>
                <a:spcPts val="10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44246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63000" y="363600"/>
            <a:ext cx="11466000" cy="6130800"/>
          </a:xfrm>
          <a:prstGeom prst="rect">
            <a:avLst/>
          </a:prstGeom>
          <a:solidFill>
            <a:srgbClr val="547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Oval 1"/>
          <p:cNvSpPr/>
          <p:nvPr userDrawn="1"/>
        </p:nvSpPr>
        <p:spPr>
          <a:xfrm>
            <a:off x="5953909" y="6442770"/>
            <a:ext cx="283263" cy="2832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ln>
                <a:noFill/>
              </a:ln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84183" y="377098"/>
            <a:ext cx="10423636" cy="5573455"/>
          </a:xfrm>
          <a:noFill/>
        </p:spPr>
        <p:txBody>
          <a:bodyPr lIns="144000" rIns="144000" numCol="1" anchor="ctr">
            <a:norm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3600" b="0" i="0" cap="all" spc="200" baseline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defRPr>
            </a:lvl1pPr>
            <a:lvl2pPr algn="ctr">
              <a:spcBef>
                <a:spcPts val="500"/>
              </a:spcBef>
              <a:spcAft>
                <a:spcPts val="1000"/>
              </a:spcAft>
              <a:defRPr sz="1400" b="1" i="0" cap="all" spc="2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2pPr>
            <a:lvl3pPr algn="ctr">
              <a:spcBef>
                <a:spcPts val="500"/>
              </a:spcBef>
              <a:defRPr sz="2000" b="0" i="1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algn="ctr">
              <a:spcBef>
                <a:spcPts val="500"/>
              </a:spcBef>
              <a:defRPr sz="1000"/>
            </a:lvl4pPr>
            <a:lvl5pPr algn="ctr">
              <a:spcBef>
                <a:spcPts val="10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73000" y="273600"/>
            <a:ext cx="11646000" cy="6310800"/>
          </a:xfrm>
          <a:prstGeom prst="rect">
            <a:avLst/>
          </a:prstGeom>
          <a:noFill/>
          <a:ln w="25400">
            <a:solidFill>
              <a:srgbClr val="547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Oval 3"/>
          <p:cNvSpPr/>
          <p:nvPr userDrawn="1"/>
        </p:nvSpPr>
        <p:spPr>
          <a:xfrm>
            <a:off x="5993879" y="6474459"/>
            <a:ext cx="204244" cy="204244"/>
          </a:xfrm>
          <a:prstGeom prst="ellipse">
            <a:avLst/>
          </a:prstGeom>
          <a:solidFill>
            <a:srgbClr val="547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4400" rIns="0" bIns="0" rtlCol="0" anchor="ctr"/>
          <a:lstStyle/>
          <a:p>
            <a:pPr algn="ctr"/>
            <a:fld id="{CBF28D69-DBF0-A349-9DE8-1DDB1F354C55}" type="slidenum">
              <a:rPr lang="en-US" sz="600" smtClean="0">
                <a:solidFill>
                  <a:schemeClr val="bg1"/>
                </a:solidFill>
                <a:latin typeface="Futura-Medium" charset="0"/>
                <a:ea typeface="Futura-Medium" charset="0"/>
                <a:cs typeface="Futura-Medium" charset="0"/>
              </a:rPr>
              <a:t>‹#›</a:t>
            </a:fld>
            <a:endParaRPr lang="en-US" sz="600" dirty="0">
              <a:solidFill>
                <a:schemeClr val="bg1"/>
              </a:solidFill>
              <a:latin typeface="Futura-Medium" charset="0"/>
              <a:ea typeface="Futura-Medium" charset="0"/>
              <a:cs typeface="Futura-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81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4909"/>
            <a:ext cx="10515600" cy="4311564"/>
          </a:xfrm>
        </p:spPr>
        <p:txBody>
          <a:bodyPr>
            <a:normAutofit/>
          </a:bodyPr>
          <a:lstStyle>
            <a:lvl1pPr>
              <a:spcBef>
                <a:spcPts val="1000"/>
              </a:spcBef>
              <a:defRPr sz="1000"/>
            </a:lvl1pPr>
            <a:lvl2pPr>
              <a:spcBef>
                <a:spcPts val="1000"/>
              </a:spcBef>
              <a:defRPr sz="1000" spc="0" baseline="0"/>
            </a:lvl2pPr>
            <a:lvl3pPr>
              <a:spcBef>
                <a:spcPts val="1000"/>
              </a:spcBef>
              <a:defRPr sz="1000"/>
            </a:lvl3pPr>
            <a:lvl4pPr>
              <a:spcBef>
                <a:spcPts val="500"/>
              </a:spcBef>
              <a:defRPr sz="1000"/>
            </a:lvl4pPr>
            <a:lvl5pPr>
              <a:spcBef>
                <a:spcPts val="1000"/>
              </a:spcBef>
              <a:defRPr sz="1000"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38200" y="573477"/>
            <a:ext cx="10515600" cy="1123517"/>
          </a:xfrm>
        </p:spPr>
        <p:txBody>
          <a:bodyPr numCol="1">
            <a:norm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3600" b="0" i="0" cap="all" spc="200" baseline="0">
                <a:latin typeface="Futura Book" charset="0"/>
                <a:ea typeface="Futura Book" charset="0"/>
                <a:cs typeface="Futura Book" charset="0"/>
              </a:defRPr>
            </a:lvl1pPr>
            <a:lvl2pPr algn="ctr">
              <a:spcBef>
                <a:spcPts val="500"/>
              </a:spcBef>
              <a:defRPr sz="1100" b="1" i="0" cap="all" spc="200" baseline="0">
                <a:latin typeface="Futura Heavy" charset="0"/>
                <a:ea typeface="Futura Heavy" charset="0"/>
                <a:cs typeface="Futura Heavy" charset="0"/>
              </a:defRPr>
            </a:lvl2pPr>
            <a:lvl3pPr algn="ctr">
              <a:spcBef>
                <a:spcPts val="500"/>
              </a:spcBef>
              <a:defRPr sz="1600" b="0" i="1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algn="ctr">
              <a:spcBef>
                <a:spcPts val="500"/>
              </a:spcBef>
              <a:defRPr sz="1000"/>
            </a:lvl4pPr>
            <a:lvl5pPr algn="ctr">
              <a:spcBef>
                <a:spcPts val="10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5993878" y="6474459"/>
            <a:ext cx="204244" cy="2042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4400" rIns="0" bIns="0" rtlCol="0" anchor="ctr"/>
          <a:lstStyle/>
          <a:p>
            <a:pPr algn="ctr"/>
            <a:fld id="{CBF28D69-DBF0-A349-9DE8-1DDB1F354C55}" type="slidenum">
              <a:rPr lang="en-US" sz="600" smtClean="0">
                <a:latin typeface="Futura-Medium" charset="0"/>
                <a:ea typeface="Futura-Medium" charset="0"/>
                <a:cs typeface="Futura-Medium" charset="0"/>
              </a:rPr>
              <a:t>‹#›</a:t>
            </a:fld>
            <a:endParaRPr lang="en-US" sz="600" dirty="0">
              <a:latin typeface="Futura-Medium" charset="0"/>
              <a:ea typeface="Futura-Medium" charset="0"/>
              <a:cs typeface="Futura-Medium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708584" y="1293581"/>
            <a:ext cx="774833" cy="301010"/>
            <a:chOff x="5712594" y="1522980"/>
            <a:chExt cx="774833" cy="301010"/>
          </a:xfrm>
        </p:grpSpPr>
        <p:sp>
          <p:nvSpPr>
            <p:cNvPr id="8" name="Rectangle 7"/>
            <p:cNvSpPr/>
            <p:nvPr userDrawn="1"/>
          </p:nvSpPr>
          <p:spPr>
            <a:xfrm>
              <a:off x="5712594" y="1522980"/>
              <a:ext cx="774833" cy="437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5988913" y="1562017"/>
              <a:ext cx="222194" cy="301752"/>
            </a:xfrm>
            <a:prstGeom prst="homePlate">
              <a:avLst>
                <a:gd name="adj" fmla="val 3183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10242550" y="6447990"/>
            <a:ext cx="1111250" cy="246084"/>
            <a:chOff x="10242550" y="6447990"/>
            <a:chExt cx="1111250" cy="246084"/>
          </a:xfrm>
        </p:grpSpPr>
        <p:grpSp>
          <p:nvGrpSpPr>
            <p:cNvPr id="15" name="Group 14"/>
            <p:cNvGrpSpPr/>
            <p:nvPr userDrawn="1"/>
          </p:nvGrpSpPr>
          <p:grpSpPr>
            <a:xfrm>
              <a:off x="10242550" y="6447990"/>
              <a:ext cx="401404" cy="246084"/>
              <a:chOff x="10204450" y="6447990"/>
              <a:chExt cx="401404" cy="246084"/>
            </a:xfrm>
          </p:grpSpPr>
          <p:pic>
            <p:nvPicPr>
              <p:cNvPr id="17" name="Picture 16"/>
              <p:cNvPicPr>
                <a:picLocks noChangeAspect="1"/>
              </p:cNvPicPr>
              <p:nvPr userDrawn="1"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04450" y="6447990"/>
                <a:ext cx="246084" cy="246084"/>
              </a:xfrm>
              <a:prstGeom prst="rect">
                <a:avLst/>
              </a:prstGeom>
            </p:spPr>
          </p:pic>
          <p:sp>
            <p:nvSpPr>
              <p:cNvPr id="18" name="Cross 17"/>
              <p:cNvSpPr/>
              <p:nvPr userDrawn="1"/>
            </p:nvSpPr>
            <p:spPr>
              <a:xfrm>
                <a:off x="10530611" y="6544128"/>
                <a:ext cx="75243" cy="75243"/>
              </a:xfrm>
              <a:prstGeom prst="plus">
                <a:avLst>
                  <a:gd name="adj" fmla="val 45938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3058" y="6447990"/>
              <a:ext cx="610742" cy="244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126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63000" y="363600"/>
            <a:ext cx="11466000" cy="6130800"/>
          </a:xfrm>
          <a:prstGeom prst="rect">
            <a:avLst/>
          </a:prstGeom>
          <a:solidFill>
            <a:srgbClr val="547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8" name="Rectangle 17"/>
          <p:cNvSpPr/>
          <p:nvPr userDrawn="1"/>
        </p:nvSpPr>
        <p:spPr>
          <a:xfrm>
            <a:off x="273000" y="273600"/>
            <a:ext cx="11646000" cy="6310800"/>
          </a:xfrm>
          <a:prstGeom prst="rect">
            <a:avLst/>
          </a:prstGeom>
          <a:noFill/>
          <a:ln w="25400">
            <a:solidFill>
              <a:srgbClr val="547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9" name="Oval 18"/>
          <p:cNvSpPr/>
          <p:nvPr userDrawn="1"/>
        </p:nvSpPr>
        <p:spPr>
          <a:xfrm>
            <a:off x="5993879" y="6474459"/>
            <a:ext cx="204244" cy="204244"/>
          </a:xfrm>
          <a:prstGeom prst="ellipse">
            <a:avLst/>
          </a:prstGeom>
          <a:solidFill>
            <a:srgbClr val="547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4400" rIns="0" bIns="0" rtlCol="0" anchor="ctr"/>
          <a:lstStyle/>
          <a:p>
            <a:pPr algn="ctr"/>
            <a:fld id="{CBF28D69-DBF0-A349-9DE8-1DDB1F354C55}" type="slidenum">
              <a:rPr lang="en-US" sz="600" smtClean="0">
                <a:solidFill>
                  <a:schemeClr val="bg1"/>
                </a:solidFill>
                <a:latin typeface="Futura-Medium" charset="0"/>
                <a:ea typeface="Futura-Medium" charset="0"/>
                <a:cs typeface="Futura-Medium" charset="0"/>
              </a:rPr>
              <a:t>‹#›</a:t>
            </a:fld>
            <a:endParaRPr lang="en-US" sz="600" dirty="0">
              <a:solidFill>
                <a:schemeClr val="bg1"/>
              </a:solidFill>
              <a:latin typeface="Futura-Medium" charset="0"/>
              <a:ea typeface="Futura-Medium" charset="0"/>
              <a:cs typeface="Futura-Medium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84183" y="377098"/>
            <a:ext cx="10423636" cy="5573455"/>
          </a:xfrm>
          <a:noFill/>
        </p:spPr>
        <p:txBody>
          <a:bodyPr lIns="144000" rIns="144000" numCol="1" anchor="ctr">
            <a:normAutofit/>
          </a:bodyPr>
          <a:lstStyle>
            <a:lvl1pPr algn="ctr">
              <a:lnSpc>
                <a:spcPct val="100000"/>
              </a:lnSpc>
              <a:spcBef>
                <a:spcPts val="200"/>
              </a:spcBef>
              <a:defRPr sz="3600" b="0" i="0" cap="all" spc="200" baseline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defRPr>
            </a:lvl1pPr>
            <a:lvl2pPr algn="ctr">
              <a:spcBef>
                <a:spcPts val="500"/>
              </a:spcBef>
              <a:spcAft>
                <a:spcPts val="1000"/>
              </a:spcAft>
              <a:defRPr sz="1400" b="1" i="0" cap="all" spc="2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2pPr>
            <a:lvl3pPr algn="ctr">
              <a:spcBef>
                <a:spcPts val="500"/>
              </a:spcBef>
              <a:defRPr sz="2000" b="0" i="1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algn="ctr">
              <a:spcBef>
                <a:spcPts val="500"/>
              </a:spcBef>
              <a:defRPr sz="1000"/>
            </a:lvl4pPr>
            <a:lvl5pPr algn="ctr">
              <a:spcBef>
                <a:spcPts val="10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16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94375"/>
            <a:ext cx="10515600" cy="4351339"/>
          </a:xfrm>
          <a:prstGeom prst="rect">
            <a:avLst/>
          </a:prstGeom>
        </p:spPr>
        <p:txBody>
          <a:bodyPr vert="horz" lIns="0" tIns="0" rIns="0" bIns="0" numCol="3" spcCol="2880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22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716" r:id="rId3"/>
    <p:sldLayoutId id="2147483845" r:id="rId4"/>
    <p:sldLayoutId id="2147483935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10000"/>
        </a:lnSpc>
        <a:spcBef>
          <a:spcPts val="1000"/>
        </a:spcBef>
        <a:buFont typeface="Arial"/>
        <a:buNone/>
        <a:defRPr sz="1100" kern="1200">
          <a:solidFill>
            <a:schemeClr val="tx1"/>
          </a:solidFill>
          <a:latin typeface="Baskerville" charset="0"/>
          <a:ea typeface="Baskerville" charset="0"/>
          <a:cs typeface="Baskerville" charset="0"/>
        </a:defRPr>
      </a:lvl1pPr>
      <a:lvl2pPr marL="0" indent="0" algn="l" defTabSz="914377" rtl="0" eaLnBrk="1" latinLnBrk="0" hangingPunct="1">
        <a:lnSpc>
          <a:spcPct val="110000"/>
        </a:lnSpc>
        <a:spcBef>
          <a:spcPts val="500"/>
        </a:spcBef>
        <a:buFont typeface="Arial"/>
        <a:buNone/>
        <a:defRPr sz="1100" kern="1200" spc="0" baseline="0">
          <a:solidFill>
            <a:schemeClr val="bg2"/>
          </a:solidFill>
          <a:latin typeface="Futura-Medium" charset="0"/>
          <a:ea typeface="Futura-Medium" charset="0"/>
          <a:cs typeface="Futura-Medium" charset="0"/>
        </a:defRPr>
      </a:lvl2pPr>
      <a:lvl3pPr marL="0" indent="0" algn="l" defTabSz="914377" rtl="0" eaLnBrk="1" latinLnBrk="0" hangingPunct="1">
        <a:lnSpc>
          <a:spcPct val="110000"/>
        </a:lnSpc>
        <a:spcBef>
          <a:spcPts val="500"/>
        </a:spcBef>
        <a:buFont typeface="Arial"/>
        <a:buNone/>
        <a:defRPr sz="1100" b="1" kern="1200">
          <a:solidFill>
            <a:schemeClr val="bg2"/>
          </a:solidFill>
          <a:latin typeface="Baskerville" charset="0"/>
          <a:ea typeface="Baskerville" charset="0"/>
          <a:cs typeface="Baskerville" charset="0"/>
        </a:defRPr>
      </a:lvl3pPr>
      <a:lvl4pPr marL="0" indent="-107997" algn="l" defTabSz="914377" rtl="0" eaLnBrk="1" latinLnBrk="0" hangingPunct="1">
        <a:lnSpc>
          <a:spcPct val="110000"/>
        </a:lnSpc>
        <a:spcBef>
          <a:spcPts val="500"/>
        </a:spcBef>
        <a:buFont typeface="Arial" charset="0"/>
        <a:buChar char="•"/>
        <a:defRPr sz="1100" kern="1200">
          <a:solidFill>
            <a:schemeClr val="tx1"/>
          </a:solidFill>
          <a:latin typeface="Baskerville" charset="0"/>
          <a:ea typeface="Baskerville" charset="0"/>
          <a:cs typeface="Baskerville" charset="0"/>
        </a:defRPr>
      </a:lvl4pPr>
      <a:lvl5pPr marL="0" indent="0" algn="l" defTabSz="914377" rtl="0" eaLnBrk="1" latinLnBrk="0" hangingPunct="1">
        <a:lnSpc>
          <a:spcPct val="110000"/>
        </a:lnSpc>
        <a:spcBef>
          <a:spcPts val="500"/>
        </a:spcBef>
        <a:buFont typeface="Arial"/>
        <a:buNone/>
        <a:defRPr sz="1100" b="1" i="0" kern="1200" cap="all" spc="200" baseline="0">
          <a:solidFill>
            <a:schemeClr val="bg2"/>
          </a:solidFill>
          <a:latin typeface="Futura" charset="0"/>
          <a:ea typeface="Futura" charset="0"/>
          <a:cs typeface="Futura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23" y="286503"/>
            <a:ext cx="11665275" cy="631631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52923" y="286503"/>
            <a:ext cx="11665275" cy="6316317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3" name="Rectangle 42"/>
          <p:cNvSpPr/>
          <p:nvPr/>
        </p:nvSpPr>
        <p:spPr>
          <a:xfrm>
            <a:off x="247062" y="286503"/>
            <a:ext cx="11671135" cy="631631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3180478" y="2708904"/>
            <a:ext cx="5724939" cy="1471511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180000" tIns="180000" rIns="180000" bIns="180000" numCol="1" spcCol="288000" rtlCol="0" anchor="ctr">
            <a:sp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200"/>
              </a:spcBef>
              <a:buFont typeface="Arial"/>
              <a:buNone/>
              <a:defRPr sz="3600" b="1" i="0" kern="120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100" b="1" i="0" kern="120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000" b="0" i="1" kern="120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7997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bg2"/>
                </a:solidFill>
                <a:latin typeface="Futura" charset="0"/>
                <a:ea typeface="Futura" charset="0"/>
                <a:cs typeface="Futur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1270000" dist="50800" dir="5400000" algn="ctr" rotWithShape="0">
                    <a:schemeClr val="tx1"/>
                  </a:outerShdw>
                </a:effectLst>
                <a:latin typeface="Futura Condensed"/>
                <a:cs typeface="Futura Condensed"/>
              </a:rPr>
              <a:t>Portfolio of experience </a:t>
            </a:r>
          </a:p>
        </p:txBody>
      </p:sp>
      <p:sp>
        <p:nvSpPr>
          <p:cNvPr id="36" name="Text Placeholder 1"/>
          <p:cNvSpPr txBox="1">
            <a:spLocks/>
          </p:cNvSpPr>
          <p:nvPr/>
        </p:nvSpPr>
        <p:spPr>
          <a:xfrm>
            <a:off x="649172" y="4726181"/>
            <a:ext cx="10931640" cy="459689"/>
          </a:xfrm>
          <a:prstGeom prst="rect">
            <a:avLst/>
          </a:prstGeom>
        </p:spPr>
        <p:txBody>
          <a:bodyPr vert="horz" lIns="0" tIns="45703" rIns="0" bIns="45703" rtlCol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i="1" kern="1200">
                <a:solidFill>
                  <a:schemeClr val="tx2"/>
                </a:solidFill>
                <a:latin typeface="SapientSansLight"/>
                <a:ea typeface="+mn-ea"/>
                <a:cs typeface="SapientSansLight"/>
              </a:defRPr>
            </a:lvl1pPr>
            <a:lvl2pPr marL="0" indent="0" algn="l" defTabSz="457200" rtl="0" eaLnBrk="1" latinLnBrk="0" hangingPunct="1">
              <a:spcBef>
                <a:spcPts val="400"/>
              </a:spcBef>
              <a:spcAft>
                <a:spcPts val="300"/>
              </a:spcAft>
              <a:buFont typeface="Arial"/>
              <a:buNone/>
              <a:defRPr sz="5300" kern="1200">
                <a:ln w="3175"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SapientSansMedium"/>
                <a:ea typeface="+mn-ea"/>
                <a:cs typeface="SapientSansMedium"/>
              </a:defRPr>
            </a:lvl2pPr>
            <a:lvl3pPr marL="180000" indent="-1800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/>
              <a:buChar char="•"/>
              <a:defRPr sz="1100" kern="1200">
                <a:solidFill>
                  <a:srgbClr val="262626"/>
                </a:solidFill>
                <a:latin typeface="SapientSansLight"/>
                <a:ea typeface="+mn-ea"/>
                <a:cs typeface="SapientSansLight"/>
              </a:defRPr>
            </a:lvl3pPr>
            <a:lvl4pPr marL="0" indent="0" algn="l" defTabSz="457200" rtl="0" eaLnBrk="1" latinLnBrk="0" hangingPunct="1">
              <a:spcBef>
                <a:spcPts val="0"/>
              </a:spcBef>
              <a:spcAft>
                <a:spcPts val="1800"/>
              </a:spcAft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SapientSansLight"/>
                <a:ea typeface="+mn-ea"/>
                <a:cs typeface="SapientSansLight"/>
              </a:defRPr>
            </a:lvl4pPr>
            <a:lvl5pPr marL="0" indent="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100" kern="1200">
                <a:solidFill>
                  <a:srgbClr val="262626"/>
                </a:solidFill>
                <a:latin typeface="SapientSansLight"/>
                <a:ea typeface="+mn-ea"/>
                <a:cs typeface="SapientSans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effectLst>
                  <a:outerShdw blurRad="4572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askerville" charset="0"/>
                <a:ea typeface="Baskerville" charset="0"/>
                <a:cs typeface="Baskerville" charset="0"/>
              </a:rPr>
              <a:t>Rob Burton – Service Designer</a:t>
            </a:r>
          </a:p>
        </p:txBody>
      </p:sp>
    </p:spTree>
    <p:extLst>
      <p:ext uri="{BB962C8B-B14F-4D97-AF65-F5344CB8AC3E}">
        <p14:creationId xmlns:p14="http://schemas.microsoft.com/office/powerpoint/2010/main" val="205208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62F4C1-2058-0549-87CB-436563B04247}"/>
              </a:ext>
            </a:extLst>
          </p:cNvPr>
          <p:cNvGrpSpPr/>
          <p:nvPr/>
        </p:nvGrpSpPr>
        <p:grpSpPr>
          <a:xfrm>
            <a:off x="861392" y="2027584"/>
            <a:ext cx="10548729" cy="3034746"/>
            <a:chOff x="606427" y="2476423"/>
            <a:chExt cx="9838338" cy="2830528"/>
          </a:xfrm>
        </p:grpSpPr>
        <p:pic>
          <p:nvPicPr>
            <p:cNvPr id="4" name="Picture 3" descr="photo 4.JPG">
              <a:extLst>
                <a:ext uri="{FF2B5EF4-FFF2-40B4-BE49-F238E27FC236}">
                  <a16:creationId xmlns:a16="http://schemas.microsoft.com/office/drawing/2014/main" id="{1C9E7E1D-7B6B-9A46-9DF5-DBC6913C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1307" y="2478091"/>
              <a:ext cx="3757993" cy="2818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photo 5.JPG">
              <a:extLst>
                <a:ext uri="{FF2B5EF4-FFF2-40B4-BE49-F238E27FC236}">
                  <a16:creationId xmlns:a16="http://schemas.microsoft.com/office/drawing/2014/main" id="{16F79C44-9BF7-BF4F-A8F8-2679670EC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427" y="2478091"/>
              <a:ext cx="2121645" cy="2828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photo 2.JPG">
              <a:extLst>
                <a:ext uri="{FF2B5EF4-FFF2-40B4-BE49-F238E27FC236}">
                  <a16:creationId xmlns:a16="http://schemas.microsoft.com/office/drawing/2014/main" id="{4CDD2975-3BBC-C64E-B553-ABE0C668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0727" y="2476423"/>
              <a:ext cx="3774038" cy="2830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64A916E-5158-9A40-B5E6-F34948681C10}"/>
              </a:ext>
            </a:extLst>
          </p:cNvPr>
          <p:cNvSpPr/>
          <p:nvPr/>
        </p:nvSpPr>
        <p:spPr>
          <a:xfrm>
            <a:off x="-267215" y="764606"/>
            <a:ext cx="8860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CO-CREATION WORKSHOPS – BT: OPPORTUNITY IDENTIFICATION AND THEMING</a:t>
            </a:r>
          </a:p>
        </p:txBody>
      </p:sp>
    </p:spTree>
    <p:extLst>
      <p:ext uri="{BB962C8B-B14F-4D97-AF65-F5344CB8AC3E}">
        <p14:creationId xmlns:p14="http://schemas.microsoft.com/office/powerpoint/2010/main" val="151894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4" descr="image35.jpeg">
            <a:extLst>
              <a:ext uri="{FF2B5EF4-FFF2-40B4-BE49-F238E27FC236}">
                <a16:creationId xmlns:a16="http://schemas.microsoft.com/office/drawing/2014/main" id="{71E95787-9871-A24B-A4C6-A69B8E9E94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19356" y="1289967"/>
            <a:ext cx="4234795" cy="4783393"/>
          </a:xfrm>
          <a:prstGeom prst="rect">
            <a:avLst/>
          </a:prstGeom>
          <a:ln w="38100">
            <a:noFill/>
          </a:ln>
        </p:spPr>
      </p:pic>
      <p:pic>
        <p:nvPicPr>
          <p:cNvPr id="4" name="Picture Placeholder 5" descr="image36.jpeg">
            <a:extLst>
              <a:ext uri="{FF2B5EF4-FFF2-40B4-BE49-F238E27FC236}">
                <a16:creationId xmlns:a16="http://schemas.microsoft.com/office/drawing/2014/main" id="{1BFE9EA0-FFE6-8E4F-8C08-C551CF591D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31717" y="1289967"/>
            <a:ext cx="4275072" cy="4783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BE8DF6-036F-214F-84A4-025E56671444}"/>
              </a:ext>
            </a:extLst>
          </p:cNvPr>
          <p:cNvSpPr/>
          <p:nvPr/>
        </p:nvSpPr>
        <p:spPr>
          <a:xfrm>
            <a:off x="-267215" y="764606"/>
            <a:ext cx="6392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CO-CREATION WORKSHOPS – BT: CONCEPT SKETCHING</a:t>
            </a:r>
          </a:p>
        </p:txBody>
      </p:sp>
    </p:spTree>
    <p:extLst>
      <p:ext uri="{BB962C8B-B14F-4D97-AF65-F5344CB8AC3E}">
        <p14:creationId xmlns:p14="http://schemas.microsoft.com/office/powerpoint/2010/main" val="391767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371CCF-9E34-5843-B6DF-9F6F76BCA00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 descr="IMG_0761.JPG">
            <a:extLst>
              <a:ext uri="{FF2B5EF4-FFF2-40B4-BE49-F238E27FC236}">
                <a16:creationId xmlns:a16="http://schemas.microsoft.com/office/drawing/2014/main" id="{E2BDB638-CE27-9940-B82A-EE3F5C942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06"/>
          <a:stretch/>
        </p:blipFill>
        <p:spPr>
          <a:xfrm rot="5400000">
            <a:off x="4033336" y="1939054"/>
            <a:ext cx="4270421" cy="3018938"/>
          </a:xfrm>
          <a:prstGeom prst="rect">
            <a:avLst/>
          </a:prstGeom>
        </p:spPr>
      </p:pic>
      <p:pic>
        <p:nvPicPr>
          <p:cNvPr id="4" name="Picture 3" descr="IMG_0762.JPG">
            <a:extLst>
              <a:ext uri="{FF2B5EF4-FFF2-40B4-BE49-F238E27FC236}">
                <a16:creationId xmlns:a16="http://schemas.microsoft.com/office/drawing/2014/main" id="{B6902853-7DE6-4B49-B868-85ED010EF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54554" y="2167868"/>
            <a:ext cx="3958530" cy="2873197"/>
          </a:xfrm>
          <a:prstGeom prst="rect">
            <a:avLst/>
          </a:prstGeom>
        </p:spPr>
      </p:pic>
      <p:pic>
        <p:nvPicPr>
          <p:cNvPr id="5" name="Picture 4" descr="IMG_0770.JPG">
            <a:extLst>
              <a:ext uri="{FF2B5EF4-FFF2-40B4-BE49-F238E27FC236}">
                <a16:creationId xmlns:a16="http://schemas.microsoft.com/office/drawing/2014/main" id="{3E58E1E2-819E-A545-BBC8-EFAADCA07D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01"/>
          <a:stretch/>
        </p:blipFill>
        <p:spPr>
          <a:xfrm rot="5400000">
            <a:off x="7115075" y="2102316"/>
            <a:ext cx="3968530" cy="2994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F608F-7E6F-AC40-AA87-C59603F2E57A}"/>
              </a:ext>
            </a:extLst>
          </p:cNvPr>
          <p:cNvSpPr/>
          <p:nvPr/>
        </p:nvSpPr>
        <p:spPr>
          <a:xfrm>
            <a:off x="-267215" y="764606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CO-C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F91CC-30EE-AF47-9DF7-2B0CC5D6E912}"/>
              </a:ext>
            </a:extLst>
          </p:cNvPr>
          <p:cNvSpPr/>
          <p:nvPr/>
        </p:nvSpPr>
        <p:spPr>
          <a:xfrm>
            <a:off x="-267215" y="764606"/>
            <a:ext cx="693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CO-CREATION WORKSHOPS – BT: CONCEPTUAL PROTOTYPES</a:t>
            </a:r>
          </a:p>
        </p:txBody>
      </p:sp>
    </p:spTree>
    <p:extLst>
      <p:ext uri="{BB962C8B-B14F-4D97-AF65-F5344CB8AC3E}">
        <p14:creationId xmlns:p14="http://schemas.microsoft.com/office/powerpoint/2010/main" val="221185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49708" y="286502"/>
            <a:ext cx="11668490" cy="6316318"/>
            <a:chOff x="249708" y="286502"/>
            <a:chExt cx="11668490" cy="6316318"/>
          </a:xfrm>
        </p:grpSpPr>
        <p:pic>
          <p:nvPicPr>
            <p:cNvPr id="19" name="Picture 18" descr="moleskine.pn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236"/>
            <a:stretch/>
          </p:blipFill>
          <p:spPr>
            <a:xfrm>
              <a:off x="252921" y="286502"/>
              <a:ext cx="5639716" cy="3628334"/>
            </a:xfrm>
            <a:prstGeom prst="rect">
              <a:avLst/>
            </a:prstGeom>
          </p:spPr>
        </p:pic>
        <p:pic>
          <p:nvPicPr>
            <p:cNvPr id="20" name="Picture 6" descr="aviva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70783" y="286503"/>
              <a:ext cx="7147415" cy="2827758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49078" y="3004594"/>
              <a:ext cx="6869118" cy="3598226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22" name="Picture 21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9708" y="3562930"/>
              <a:ext cx="6368920" cy="3039889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23" name="Picture 22" descr="postits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148" y="1833348"/>
              <a:ext cx="2878047" cy="27845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ectangle 23"/>
            <p:cNvSpPr/>
            <p:nvPr/>
          </p:nvSpPr>
          <p:spPr>
            <a:xfrm>
              <a:off x="249708" y="286502"/>
              <a:ext cx="11668490" cy="6316318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49708" y="286502"/>
            <a:ext cx="11668488" cy="631631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3180478" y="3801767"/>
            <a:ext cx="5724939" cy="917513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180000" tIns="180000" rIns="180000" bIns="180000" numCol="1" spcCol="288000" rtlCol="0" anchor="ctr">
            <a:sp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200"/>
              </a:spcBef>
              <a:buFont typeface="Arial"/>
              <a:buNone/>
              <a:defRPr sz="3600" b="1" i="0" kern="120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100" b="1" i="0" kern="120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000" b="0" i="1" kern="120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7997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bg2"/>
                </a:solidFill>
                <a:latin typeface="Futura" charset="0"/>
                <a:ea typeface="Futura" charset="0"/>
                <a:cs typeface="Futur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1270000" dist="50800" dir="5400000" algn="ctr" rotWithShape="0">
                    <a:schemeClr val="tx1"/>
                  </a:outerShdw>
                </a:effectLst>
                <a:latin typeface="Futura Condensed"/>
                <a:cs typeface="Futura Condensed"/>
              </a:rPr>
              <a:t>JOURNEY MAPPING</a:t>
            </a:r>
            <a:endParaRPr lang="en-US" sz="1100" dirty="0">
              <a:effectLst>
                <a:outerShdw blurRad="1270000" dist="50800" dir="5400000" algn="ctr" rotWithShape="0">
                  <a:schemeClr val="tx1"/>
                </a:outerShdw>
              </a:effectLst>
              <a:latin typeface="Baskerville"/>
              <a:cs typeface="Baskerville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469542" y="1880112"/>
            <a:ext cx="1179892" cy="1179892"/>
            <a:chOff x="6718479" y="867691"/>
            <a:chExt cx="1728250" cy="1728250"/>
          </a:xfrm>
        </p:grpSpPr>
        <p:sp>
          <p:nvSpPr>
            <p:cNvPr id="28" name="Diamond 27"/>
            <p:cNvSpPr/>
            <p:nvPr/>
          </p:nvSpPr>
          <p:spPr>
            <a:xfrm>
              <a:off x="6949721" y="1109858"/>
              <a:ext cx="1243913" cy="1243913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skerville" charset="0"/>
                  <a:ea typeface="Baskerville" charset="0"/>
                  <a:cs typeface="Baskerville" charset="0"/>
                </a:rPr>
                <a:t>3</a:t>
              </a:r>
            </a:p>
          </p:txBody>
        </p:sp>
        <p:grpSp>
          <p:nvGrpSpPr>
            <p:cNvPr id="29" name="Group 28"/>
            <p:cNvGrpSpPr/>
            <p:nvPr userDrawn="1"/>
          </p:nvGrpSpPr>
          <p:grpSpPr>
            <a:xfrm rot="2700000">
              <a:off x="6718479" y="867691"/>
              <a:ext cx="1728250" cy="1728250"/>
              <a:chOff x="7836730" y="859965"/>
              <a:chExt cx="1728250" cy="1728250"/>
            </a:xfrm>
          </p:grpSpPr>
          <p:grpSp>
            <p:nvGrpSpPr>
              <p:cNvPr id="30" name="Group 29"/>
              <p:cNvGrpSpPr/>
              <p:nvPr userDrawn="1"/>
            </p:nvGrpSpPr>
            <p:grpSpPr>
              <a:xfrm>
                <a:off x="7836730" y="1724086"/>
                <a:ext cx="1728250" cy="2454"/>
                <a:chOff x="7377323" y="1981708"/>
                <a:chExt cx="1728250" cy="2454"/>
              </a:xfrm>
            </p:grpSpPr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8796481" y="1981708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7377323" y="1984162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 userDrawn="1"/>
            </p:nvGrpSpPr>
            <p:grpSpPr>
              <a:xfrm rot="5400000">
                <a:off x="7835505" y="1722864"/>
                <a:ext cx="1728250" cy="2452"/>
                <a:chOff x="7361868" y="1981709"/>
                <a:chExt cx="1728250" cy="2452"/>
              </a:xfrm>
            </p:grpSpPr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8781026" y="1981709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7361868" y="1984161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9486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twest omi channel journeys (dragged).pdf">
            <a:extLst>
              <a:ext uri="{FF2B5EF4-FFF2-40B4-BE49-F238E27FC236}">
                <a16:creationId xmlns:a16="http://schemas.microsoft.com/office/drawing/2014/main" id="{EB97EBAF-444F-314E-8D85-E85FB7B429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3700"/>
            <a:ext cx="12192000" cy="6881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6D96FB-5057-8E4B-8A14-8D85C5A8E1B0}"/>
              </a:ext>
            </a:extLst>
          </p:cNvPr>
          <p:cNvSpPr/>
          <p:nvPr/>
        </p:nvSpPr>
        <p:spPr>
          <a:xfrm>
            <a:off x="-267215" y="764606"/>
            <a:ext cx="553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NATWEST: CURRENT ACCOUNT JOURNEY MAP</a:t>
            </a:r>
          </a:p>
        </p:txBody>
      </p:sp>
    </p:spTree>
    <p:extLst>
      <p:ext uri="{BB962C8B-B14F-4D97-AF65-F5344CB8AC3E}">
        <p14:creationId xmlns:p14="http://schemas.microsoft.com/office/powerpoint/2010/main" val="107150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41image3812064">
            <a:extLst>
              <a:ext uri="{FF2B5EF4-FFF2-40B4-BE49-F238E27FC236}">
                <a16:creationId xmlns:a16="http://schemas.microsoft.com/office/drawing/2014/main" id="{07893657-5FD5-A048-8A48-A8612257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2FB839-98DA-EB4E-BFE2-68D879DD42E2}"/>
              </a:ext>
            </a:extLst>
          </p:cNvPr>
          <p:cNvSpPr/>
          <p:nvPr/>
        </p:nvSpPr>
        <p:spPr>
          <a:xfrm>
            <a:off x="-267215" y="764606"/>
            <a:ext cx="5856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HIVE CONNECTED HOME: MAPPING POSSIBLITIES</a:t>
            </a:r>
          </a:p>
        </p:txBody>
      </p:sp>
    </p:spTree>
    <p:extLst>
      <p:ext uri="{BB962C8B-B14F-4D97-AF65-F5344CB8AC3E}">
        <p14:creationId xmlns:p14="http://schemas.microsoft.com/office/powerpoint/2010/main" val="1815973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8919_WCA_Asset_Development_Phase_Experience_Map_v.07.pdf">
            <a:extLst>
              <a:ext uri="{FF2B5EF4-FFF2-40B4-BE49-F238E27FC236}">
                <a16:creationId xmlns:a16="http://schemas.microsoft.com/office/drawing/2014/main" id="{380C37F1-4919-B545-A578-E90177A026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2188826" cy="68139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6CE4DB-75B9-4A41-A262-F68055052540}"/>
              </a:ext>
            </a:extLst>
          </p:cNvPr>
          <p:cNvSpPr/>
          <p:nvPr/>
        </p:nvSpPr>
        <p:spPr>
          <a:xfrm>
            <a:off x="-267215" y="764606"/>
            <a:ext cx="451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NATIONWIDE: FUTURE STATE MAPS</a:t>
            </a:r>
          </a:p>
        </p:txBody>
      </p:sp>
    </p:spTree>
    <p:extLst>
      <p:ext uri="{BB962C8B-B14F-4D97-AF65-F5344CB8AC3E}">
        <p14:creationId xmlns:p14="http://schemas.microsoft.com/office/powerpoint/2010/main" val="1654079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23" y="286503"/>
            <a:ext cx="11665275" cy="631631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52923" y="286503"/>
            <a:ext cx="11665275" cy="6316317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3" name="Content Placeholder 1"/>
          <p:cNvSpPr txBox="1">
            <a:spLocks/>
          </p:cNvSpPr>
          <p:nvPr/>
        </p:nvSpPr>
        <p:spPr>
          <a:xfrm>
            <a:off x="3317075" y="3593004"/>
            <a:ext cx="5591332" cy="917513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lIns="180000" tIns="180000" rIns="180000" bIns="180000" numCol="1" spcCol="288000" rtlCol="0" anchor="ctr">
            <a:sp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200"/>
              </a:spcBef>
              <a:buFont typeface="Arial"/>
              <a:buNone/>
              <a:defRPr sz="3600" b="1" i="0" kern="120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100" b="1" i="0" kern="120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000" b="0" i="1" kern="120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7997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bg2"/>
                </a:solidFill>
                <a:latin typeface="Futura" charset="0"/>
                <a:ea typeface="Futura" charset="0"/>
                <a:cs typeface="Futur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584200" dist="50800" dir="5400000" algn="ctr" rotWithShape="0">
                    <a:schemeClr val="tx1">
                      <a:alpha val="68000"/>
                    </a:schemeClr>
                  </a:outerShdw>
                </a:effectLst>
                <a:latin typeface="Futura Condensed"/>
                <a:cs typeface="Futura Condensed"/>
              </a:rPr>
              <a:t>PROTOTYPING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469542" y="1880112"/>
            <a:ext cx="1179892" cy="1179892"/>
            <a:chOff x="6718479" y="867691"/>
            <a:chExt cx="1728250" cy="1728250"/>
          </a:xfrm>
        </p:grpSpPr>
        <p:sp>
          <p:nvSpPr>
            <p:cNvPr id="35" name="Diamond 34"/>
            <p:cNvSpPr/>
            <p:nvPr/>
          </p:nvSpPr>
          <p:spPr>
            <a:xfrm>
              <a:off x="6949721" y="1109858"/>
              <a:ext cx="1243913" cy="1243913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skerville" charset="0"/>
                  <a:ea typeface="Baskerville" charset="0"/>
                  <a:cs typeface="Baskerville" charset="0"/>
                </a:rPr>
                <a:t>4</a:t>
              </a:r>
            </a:p>
          </p:txBody>
        </p:sp>
        <p:grpSp>
          <p:nvGrpSpPr>
            <p:cNvPr id="36" name="Group 35"/>
            <p:cNvGrpSpPr/>
            <p:nvPr userDrawn="1"/>
          </p:nvGrpSpPr>
          <p:grpSpPr>
            <a:xfrm rot="2700000">
              <a:off x="6718479" y="867691"/>
              <a:ext cx="1728250" cy="1728250"/>
              <a:chOff x="7836730" y="859965"/>
              <a:chExt cx="1728250" cy="1728250"/>
            </a:xfrm>
          </p:grpSpPr>
          <p:grpSp>
            <p:nvGrpSpPr>
              <p:cNvPr id="37" name="Group 36"/>
              <p:cNvGrpSpPr/>
              <p:nvPr userDrawn="1"/>
            </p:nvGrpSpPr>
            <p:grpSpPr>
              <a:xfrm>
                <a:off x="7836730" y="1724086"/>
                <a:ext cx="1728250" cy="2454"/>
                <a:chOff x="7377323" y="1981708"/>
                <a:chExt cx="1728250" cy="2454"/>
              </a:xfrm>
            </p:grpSpPr>
            <p:cxnSp>
              <p:nvCxnSpPr>
                <p:cNvPr id="41" name="Straight Connector 40"/>
                <p:cNvCxnSpPr/>
                <p:nvPr userDrawn="1"/>
              </p:nvCxnSpPr>
              <p:spPr>
                <a:xfrm>
                  <a:off x="8796481" y="1981708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 userDrawn="1"/>
              </p:nvCxnSpPr>
              <p:spPr>
                <a:xfrm>
                  <a:off x="7377323" y="1984162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 userDrawn="1"/>
            </p:nvGrpSpPr>
            <p:grpSpPr>
              <a:xfrm rot="5400000">
                <a:off x="7835505" y="1722864"/>
                <a:ext cx="1728250" cy="2452"/>
                <a:chOff x="7361868" y="1981709"/>
                <a:chExt cx="1728250" cy="2452"/>
              </a:xfrm>
            </p:grpSpPr>
            <p:cxnSp>
              <p:nvCxnSpPr>
                <p:cNvPr id="39" name="Straight Connector 38"/>
                <p:cNvCxnSpPr/>
                <p:nvPr userDrawn="1"/>
              </p:nvCxnSpPr>
              <p:spPr>
                <a:xfrm>
                  <a:off x="8781026" y="1981709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 userDrawn="1"/>
              </p:nvCxnSpPr>
              <p:spPr>
                <a:xfrm>
                  <a:off x="7361868" y="1984161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3546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A88EAF-2C66-944B-8800-28C6C5B819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73368" y="2103696"/>
            <a:ext cx="3275969" cy="2574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6A94FB-1559-3D42-BA11-307881938B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01865" y="3765586"/>
            <a:ext cx="2823268" cy="2179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DD248-7039-B04D-8287-AD85A0E55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715040" y="2122036"/>
            <a:ext cx="2646500" cy="22420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7CE60-44E9-714F-B8A0-B86D7FF925E5}"/>
              </a:ext>
            </a:extLst>
          </p:cNvPr>
          <p:cNvSpPr/>
          <p:nvPr/>
        </p:nvSpPr>
        <p:spPr>
          <a:xfrm>
            <a:off x="-267215" y="764606"/>
            <a:ext cx="5806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LLOYDS BANK: LO-FI PROTOTYPING - SKETCHING</a:t>
            </a:r>
          </a:p>
        </p:txBody>
      </p:sp>
      <p:pic>
        <p:nvPicPr>
          <p:cNvPr id="9" name="Picture 8" descr="0084_001.png">
            <a:extLst>
              <a:ext uri="{FF2B5EF4-FFF2-40B4-BE49-F238E27FC236}">
                <a16:creationId xmlns:a16="http://schemas.microsoft.com/office/drawing/2014/main" id="{02E726FE-7B72-9A4F-A43A-50BB4E708B3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155" y="2107096"/>
            <a:ext cx="4463688" cy="257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74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60A31A68-13D5-F243-83DF-20795AD9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029" y="2158558"/>
            <a:ext cx="5235566" cy="283751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6" descr="aviva.png">
            <a:extLst>
              <a:ext uri="{FF2B5EF4-FFF2-40B4-BE49-F238E27FC236}">
                <a16:creationId xmlns:a16="http://schemas.microsoft.com/office/drawing/2014/main" id="{873D649B-DDFE-6342-8BEB-0A9A568B3C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895" y="2167822"/>
            <a:ext cx="5256891" cy="283554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F521E4-FCE4-5E45-A53C-75B1ED1542A9}"/>
              </a:ext>
            </a:extLst>
          </p:cNvPr>
          <p:cNvSpPr/>
          <p:nvPr/>
        </p:nvSpPr>
        <p:spPr>
          <a:xfrm>
            <a:off x="-267215" y="764606"/>
            <a:ext cx="434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AVIVA : HI-FIDELITY PROTOTYPES</a:t>
            </a:r>
          </a:p>
        </p:txBody>
      </p:sp>
    </p:spTree>
    <p:extLst>
      <p:ext uri="{BB962C8B-B14F-4D97-AF65-F5344CB8AC3E}">
        <p14:creationId xmlns:p14="http://schemas.microsoft.com/office/powerpoint/2010/main" val="108725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08585" y="5495544"/>
            <a:ext cx="774833" cy="301011"/>
            <a:chOff x="5712594" y="1522980"/>
            <a:chExt cx="774833" cy="301010"/>
          </a:xfrm>
        </p:grpSpPr>
        <p:sp>
          <p:nvSpPr>
            <p:cNvPr id="7" name="Rectangle 6"/>
            <p:cNvSpPr/>
            <p:nvPr userDrawn="1"/>
          </p:nvSpPr>
          <p:spPr>
            <a:xfrm>
              <a:off x="5712594" y="1522980"/>
              <a:ext cx="774833" cy="43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8" name="Pentagon 7"/>
            <p:cNvSpPr/>
            <p:nvPr userDrawn="1"/>
          </p:nvSpPr>
          <p:spPr>
            <a:xfrm rot="5400000">
              <a:off x="5988913" y="1562017"/>
              <a:ext cx="222194" cy="301752"/>
            </a:xfrm>
            <a:prstGeom prst="homePlate">
              <a:avLst>
                <a:gd name="adj" fmla="val 318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9" name="Content Placeholder 1"/>
          <p:cNvSpPr txBox="1">
            <a:spLocks/>
          </p:cNvSpPr>
          <p:nvPr/>
        </p:nvSpPr>
        <p:spPr>
          <a:xfrm>
            <a:off x="884183" y="477682"/>
            <a:ext cx="10356247" cy="5573455"/>
          </a:xfrm>
          <a:prstGeom prst="rect">
            <a:avLst/>
          </a:prstGeom>
        </p:spPr>
        <p:txBody>
          <a:bodyPr vert="horz" lIns="0" tIns="0" rIns="0" bIns="0" numCol="1" spcCol="28800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buFont typeface="Arial"/>
              <a:buNone/>
              <a:defRPr sz="3600" b="0" i="0" kern="1200" cap="all" spc="200" baseline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defRPr>
            </a:lvl1pPr>
            <a:lvl2pPr marL="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800" b="1" i="0" kern="1200" cap="all" spc="200" baseline="0">
                <a:solidFill>
                  <a:schemeClr val="tx2"/>
                </a:solidFill>
                <a:latin typeface="Futura Heavy" charset="0"/>
                <a:ea typeface="Futura Heavy" charset="0"/>
                <a:cs typeface="Futura Heavy" charset="0"/>
              </a:defRPr>
            </a:lvl2pPr>
            <a:lvl3pPr marL="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2000" b="0" i="1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800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tx2"/>
                </a:solidFill>
                <a:latin typeface="Futura Heavy" charset="0"/>
                <a:ea typeface="Futura Heavy" charset="0"/>
                <a:cs typeface="Futura Heavy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b="1" i="0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PROJECT HIGHLIGHTS:</a:t>
            </a:r>
          </a:p>
          <a:p>
            <a:endParaRPr lang="en-GB" sz="1800" i="1" cap="none" dirty="0">
              <a:solidFill>
                <a:schemeClr val="bg1"/>
              </a:solidFill>
              <a:latin typeface="Baskerville" charset="0"/>
              <a:ea typeface="Baskerville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800" i="1" cap="none" dirty="0">
                <a:solidFill>
                  <a:schemeClr val="bg1"/>
                </a:solidFill>
                <a:latin typeface="Baskerville" charset="0"/>
                <a:ea typeface="Baskerville" charset="0"/>
              </a:rPr>
              <a:t>RESEARCH &amp; INSIGHT PRIORITISATION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800" i="1" cap="none" dirty="0">
                <a:solidFill>
                  <a:schemeClr val="bg1"/>
                </a:solidFill>
                <a:latin typeface="Baskerville" charset="0"/>
                <a:ea typeface="Baskerville" charset="0"/>
              </a:rPr>
              <a:t>CO-CREATION WORKSHOPS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800" i="1" cap="none" dirty="0">
                <a:solidFill>
                  <a:schemeClr val="bg1"/>
                </a:solidFill>
                <a:latin typeface="Baskerville" charset="0"/>
                <a:ea typeface="Baskerville" charset="0"/>
              </a:rPr>
              <a:t>JOURNEY MAPPING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800" i="1" cap="none" dirty="0">
                <a:solidFill>
                  <a:schemeClr val="bg1"/>
                </a:solidFill>
                <a:latin typeface="Baskerville" charset="0"/>
                <a:ea typeface="Baskerville" charset="0"/>
              </a:rPr>
              <a:t>PROTOTYPING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800" i="1" cap="none" dirty="0">
                <a:solidFill>
                  <a:schemeClr val="bg1"/>
                </a:solidFill>
                <a:latin typeface="Baskerville" charset="0"/>
                <a:ea typeface="Baskerville" charset="0"/>
              </a:rPr>
              <a:t>KPIs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750276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861F1DF-B826-5447-B2AF-6159DA2DCB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2173" y="3949147"/>
            <a:ext cx="3643950" cy="204486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EF4AD-BD45-7C40-90CA-B17C1ABE8F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619" y="3949387"/>
            <a:ext cx="3696188" cy="204462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A5C6991-BD97-7A4D-A392-1959E4674A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2934" y="1563756"/>
            <a:ext cx="4023036" cy="22693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8" name="Picture 7" descr="Screen Shot 2014-03-17 at 3.28.42 PM.png">
            <a:extLst>
              <a:ext uri="{FF2B5EF4-FFF2-40B4-BE49-F238E27FC236}">
                <a16:creationId xmlns:a16="http://schemas.microsoft.com/office/drawing/2014/main" id="{DD970579-B241-9C48-94A1-66FB0E3F88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2726" y="1567395"/>
            <a:ext cx="3094387" cy="226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Screen Shot 2014-03-17 at 3.31.20 PM.png">
            <a:extLst>
              <a:ext uri="{FF2B5EF4-FFF2-40B4-BE49-F238E27FC236}">
                <a16:creationId xmlns:a16="http://schemas.microsoft.com/office/drawing/2014/main" id="{F6C3159E-5A2B-CF4F-85E0-36554E39FF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460" y="1563756"/>
            <a:ext cx="2951719" cy="2269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F8877C-036B-5F4F-B6A8-71D4E52892CE}"/>
              </a:ext>
            </a:extLst>
          </p:cNvPr>
          <p:cNvSpPr/>
          <p:nvPr/>
        </p:nvSpPr>
        <p:spPr>
          <a:xfrm>
            <a:off x="-267215" y="764606"/>
            <a:ext cx="11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NATWEST : BUILDING CROSS-CHANNEL SOLUTIONS – MOBILE, TABLET, IN-BRANCH</a:t>
            </a:r>
          </a:p>
        </p:txBody>
      </p:sp>
    </p:spTree>
    <p:extLst>
      <p:ext uri="{BB962C8B-B14F-4D97-AF65-F5344CB8AC3E}">
        <p14:creationId xmlns:p14="http://schemas.microsoft.com/office/powerpoint/2010/main" val="269049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23" y="286503"/>
            <a:ext cx="11665275" cy="63163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7062" y="286503"/>
            <a:ext cx="11671135" cy="631631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2370427" y="3524860"/>
            <a:ext cx="7451147" cy="917513"/>
          </a:xfrm>
        </p:spPr>
        <p:txBody>
          <a:bodyPr/>
          <a:lstStyle/>
          <a:p>
            <a:r>
              <a:rPr lang="en-US" dirty="0"/>
              <a:t>KPIs &amp; RESULTS</a:t>
            </a:r>
            <a:endParaRPr lang="en-US" dirty="0">
              <a:latin typeface="Futura Condensed"/>
              <a:cs typeface="Futura Condense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B0FE19-D880-0247-8273-24D24BE73480}"/>
              </a:ext>
            </a:extLst>
          </p:cNvPr>
          <p:cNvGrpSpPr/>
          <p:nvPr/>
        </p:nvGrpSpPr>
        <p:grpSpPr>
          <a:xfrm>
            <a:off x="5469542" y="1880112"/>
            <a:ext cx="1179892" cy="1179892"/>
            <a:chOff x="6718479" y="867691"/>
            <a:chExt cx="1728250" cy="1728250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C25E31B7-F9C2-9A4F-94A5-F0EA064C5713}"/>
                </a:ext>
              </a:extLst>
            </p:cNvPr>
            <p:cNvSpPr/>
            <p:nvPr/>
          </p:nvSpPr>
          <p:spPr>
            <a:xfrm>
              <a:off x="6949721" y="1109858"/>
              <a:ext cx="1243913" cy="1243913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skerville" charset="0"/>
                  <a:ea typeface="Baskerville" charset="0"/>
                  <a:cs typeface="Baskerville" charset="0"/>
                </a:rPr>
                <a:t>5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65A73A1-5418-6E4D-ACD1-9D0BE214E613}"/>
                </a:ext>
              </a:extLst>
            </p:cNvPr>
            <p:cNvGrpSpPr/>
            <p:nvPr userDrawn="1"/>
          </p:nvGrpSpPr>
          <p:grpSpPr>
            <a:xfrm rot="2700000">
              <a:off x="6718479" y="867691"/>
              <a:ext cx="1728250" cy="1728250"/>
              <a:chOff x="7836730" y="859965"/>
              <a:chExt cx="1728250" cy="172825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CC60B20-F547-6241-ACF2-4C6BB00F2620}"/>
                  </a:ext>
                </a:extLst>
              </p:cNvPr>
              <p:cNvGrpSpPr/>
              <p:nvPr userDrawn="1"/>
            </p:nvGrpSpPr>
            <p:grpSpPr>
              <a:xfrm>
                <a:off x="7836730" y="1724086"/>
                <a:ext cx="1728250" cy="2454"/>
                <a:chOff x="7377323" y="1981708"/>
                <a:chExt cx="1728250" cy="2454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AB0F92A-A83E-EA44-BD45-B796AA9F325D}"/>
                    </a:ext>
                  </a:extLst>
                </p:cNvPr>
                <p:cNvCxnSpPr/>
                <p:nvPr userDrawn="1"/>
              </p:nvCxnSpPr>
              <p:spPr>
                <a:xfrm>
                  <a:off x="8796481" y="1981708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C7F63902-6CD9-3448-A033-2BA65DC9B843}"/>
                    </a:ext>
                  </a:extLst>
                </p:cNvPr>
                <p:cNvCxnSpPr/>
                <p:nvPr userDrawn="1"/>
              </p:nvCxnSpPr>
              <p:spPr>
                <a:xfrm>
                  <a:off x="7377323" y="1984162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84B4C0-4C19-A640-A8D2-5EB3ADABBA7D}"/>
                  </a:ext>
                </a:extLst>
              </p:cNvPr>
              <p:cNvGrpSpPr/>
              <p:nvPr userDrawn="1"/>
            </p:nvGrpSpPr>
            <p:grpSpPr>
              <a:xfrm rot="5400000">
                <a:off x="7835505" y="1722864"/>
                <a:ext cx="1728250" cy="2452"/>
                <a:chOff x="7361868" y="1981709"/>
                <a:chExt cx="1728250" cy="2452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61E1E3-2ACF-8C46-9261-192E8CD57CB2}"/>
                    </a:ext>
                  </a:extLst>
                </p:cNvPr>
                <p:cNvCxnSpPr/>
                <p:nvPr userDrawn="1"/>
              </p:nvCxnSpPr>
              <p:spPr>
                <a:xfrm>
                  <a:off x="8781026" y="1981709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8DC57AA-DE0A-9F46-BC5F-076A4CDC28F4}"/>
                    </a:ext>
                  </a:extLst>
                </p:cNvPr>
                <p:cNvCxnSpPr/>
                <p:nvPr userDrawn="1"/>
              </p:nvCxnSpPr>
              <p:spPr>
                <a:xfrm>
                  <a:off x="7361868" y="1984161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94214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834306" y="1284545"/>
            <a:ext cx="5616370" cy="5573455"/>
          </a:xfrm>
        </p:spPr>
        <p:txBody>
          <a:bodyPr numCol="1">
            <a:normAutofit/>
          </a:bodyPr>
          <a:lstStyle/>
          <a:p>
            <a:pPr lvl="1" algn="l"/>
            <a:r>
              <a:rPr lang="en-GB" sz="1200" dirty="0"/>
              <a:t>METRICS (within 1st year)</a:t>
            </a:r>
          </a:p>
          <a:p>
            <a:pPr marL="171450" lvl="1" indent="-171450" algn="l">
              <a:buFont typeface="Wingdings" pitchFamily="2" charset="2"/>
              <a:buChar char="§"/>
            </a:pPr>
            <a:r>
              <a:rPr lang="en-GB" sz="1200" cap="none" dirty="0">
                <a:latin typeface="Futura Book" charset="0"/>
                <a:cs typeface="Futura Book" charset="0"/>
              </a:rPr>
              <a:t>Over 500,000 customer requests</a:t>
            </a:r>
            <a:br>
              <a:rPr lang="en-GB" sz="1200" cap="none" dirty="0">
                <a:latin typeface="Futura Book" charset="0"/>
                <a:cs typeface="Futura Book" charset="0"/>
              </a:rPr>
            </a:br>
            <a:r>
              <a:rPr lang="en-GB" sz="1200" cap="none" dirty="0">
                <a:latin typeface="Futura Book" charset="0"/>
                <a:cs typeface="Futura Book" charset="0"/>
              </a:rPr>
              <a:t>over £22 million claimed</a:t>
            </a:r>
            <a:br>
              <a:rPr lang="en-GB" sz="1200" cap="none" dirty="0">
                <a:latin typeface="Futura Book" charset="0"/>
                <a:cs typeface="Futura Book" charset="0"/>
              </a:rPr>
            </a:br>
            <a:r>
              <a:rPr lang="en-GB" sz="1200" cap="none" dirty="0">
                <a:latin typeface="Futura Book" charset="0"/>
                <a:cs typeface="Futura Book" charset="0"/>
              </a:rPr>
              <a:t>17,000 requests per week</a:t>
            </a:r>
          </a:p>
          <a:p>
            <a:pPr lvl="1" algn="l"/>
            <a:r>
              <a:rPr lang="en-GB" sz="1200" dirty="0"/>
              <a:t>NPS IMPACT</a:t>
            </a:r>
          </a:p>
          <a:p>
            <a:pPr marL="147638" lvl="1" indent="-131763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cap="none" dirty="0">
                <a:latin typeface="Futura Book" charset="0"/>
                <a:cs typeface="Futura Book" charset="0"/>
              </a:rPr>
              <a:t>From negative to positive in channel (laggard to leader)</a:t>
            </a:r>
          </a:p>
          <a:p>
            <a:pPr marL="147638" lvl="1" indent="-131763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cap="none" dirty="0">
                <a:latin typeface="Futura Book" charset="0"/>
                <a:cs typeface="Futura Book" charset="0"/>
              </a:rPr>
              <a:t>Promoters significantly outnumber detractors </a:t>
            </a:r>
          </a:p>
          <a:p>
            <a:pPr marL="147638" lvl="1" indent="-131763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cap="none" dirty="0">
                <a:latin typeface="Futura Book" charset="0"/>
                <a:cs typeface="Futura Book" charset="0"/>
              </a:rPr>
              <a:t>Ongoing improvement in switching levels / conversion</a:t>
            </a:r>
          </a:p>
          <a:p>
            <a:pPr marL="147638" lvl="1" indent="-131763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cap="none" dirty="0">
                <a:latin typeface="Futura Book" charset="0"/>
                <a:cs typeface="Futura Book" charset="0"/>
              </a:rPr>
              <a:t>Ongoing costs savings</a:t>
            </a:r>
          </a:p>
          <a:p>
            <a:pPr marL="147638" lvl="1" indent="-131763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sz="1200" cap="none" dirty="0">
                <a:latin typeface="Futura Book" charset="0"/>
                <a:cs typeface="Futura Book" charset="0"/>
              </a:rPr>
              <a:t>Digital experiences at the core of brand comms</a:t>
            </a:r>
          </a:p>
          <a:p>
            <a:pPr lvl="1"/>
            <a:endParaRPr lang="en-GB" sz="1600" dirty="0">
              <a:solidFill>
                <a:schemeClr val="tx1"/>
              </a:solidFill>
              <a:latin typeface="Futura Book" charset="0"/>
              <a:ea typeface="Futura Book" charset="0"/>
              <a:cs typeface="Futura Book" charset="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633557" y="1894909"/>
            <a:ext cx="4289368" cy="4311564"/>
          </a:xfrm>
          <a:prstGeom prst="rect">
            <a:avLst/>
          </a:prstGeom>
        </p:spPr>
        <p:txBody>
          <a:bodyPr vert="horz" lIns="0" tIns="0" rIns="0" bIns="0" numCol="1" spcCol="288000" rtlCol="0">
            <a:normAutofit/>
          </a:bodyPr>
          <a:lstStyle>
            <a:lvl1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1pPr>
            <a:lvl2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kern="1200" spc="0" baseline="0">
                <a:solidFill>
                  <a:schemeClr val="bg2"/>
                </a:solidFill>
                <a:latin typeface="Futura-Medium" charset="0"/>
                <a:ea typeface="Futura-Medium" charset="0"/>
                <a:cs typeface="Futura-Medium" charset="0"/>
              </a:defRPr>
            </a:lvl2pPr>
            <a:lvl3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kern="1200">
                <a:solidFill>
                  <a:schemeClr val="bg2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7997" algn="l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l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bg2"/>
                </a:solidFill>
                <a:latin typeface="Futura" charset="0"/>
                <a:ea typeface="Futura" charset="0"/>
                <a:cs typeface="Futur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200" b="1" dirty="0">
                <a:solidFill>
                  <a:schemeClr val="bg1"/>
                </a:solidFill>
              </a:rPr>
              <a:t>RESULTS</a:t>
            </a:r>
          </a:p>
          <a:p>
            <a:pPr lvl="1"/>
            <a:endParaRPr lang="en-GB" sz="1600" b="1" dirty="0">
              <a:solidFill>
                <a:schemeClr val="bg1"/>
              </a:solidFill>
            </a:endParaRPr>
          </a:p>
          <a:p>
            <a:pPr marL="171450" lvl="1" indent="-1714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200" b="1" spc="200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40% of the target audience use it TWICE a month</a:t>
            </a:r>
          </a:p>
          <a:p>
            <a:pPr marL="171450" lvl="1" indent="-171450"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1200" b="1" spc="200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X15 growth in use “helpfulness” of the service praised by customers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0D9AE6-5CF4-8B42-AC2D-0344EAABCF11}"/>
              </a:ext>
            </a:extLst>
          </p:cNvPr>
          <p:cNvSpPr/>
          <p:nvPr/>
        </p:nvSpPr>
        <p:spPr>
          <a:xfrm>
            <a:off x="-267215" y="764606"/>
            <a:ext cx="11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AVIVA : NEW APP CREATION RESULTS</a:t>
            </a:r>
          </a:p>
        </p:txBody>
      </p:sp>
    </p:spTree>
    <p:extLst>
      <p:ext uri="{BB962C8B-B14F-4D97-AF65-F5344CB8AC3E}">
        <p14:creationId xmlns:p14="http://schemas.microsoft.com/office/powerpoint/2010/main" val="496470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83A457-BBEC-5546-BABF-08A4868949B6}"/>
              </a:ext>
            </a:extLst>
          </p:cNvPr>
          <p:cNvSpPr/>
          <p:nvPr/>
        </p:nvSpPr>
        <p:spPr>
          <a:xfrm>
            <a:off x="731520" y="2674402"/>
            <a:ext cx="82462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GET CASH MOBILE APP</a:t>
            </a:r>
          </a:p>
          <a:p>
            <a:pPr>
              <a:buClr>
                <a:prstClr val="black"/>
              </a:buClr>
            </a:pP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The RBS/NatWest app provides banking in your 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hands when you need it. It can rescue you when you 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have left your wallet at home or lost your debit card. 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A time sensitive six digit code will enable you to get 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cash from an ATM so you can get home safely.</a:t>
            </a:r>
          </a:p>
          <a:p>
            <a:pPr>
              <a:buClr>
                <a:prstClr val="black"/>
              </a:buClr>
            </a:pPr>
            <a:endParaRPr lang="en-US" dirty="0">
              <a:solidFill>
                <a:schemeClr val="bg1"/>
              </a:solidFill>
              <a:latin typeface="Futura Book" charset="0"/>
              <a:ea typeface="Futura Book" charset="0"/>
              <a:cs typeface="Futura Book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E1B2F1-F10D-D549-9741-856181E0A667}"/>
              </a:ext>
            </a:extLst>
          </p:cNvPr>
          <p:cNvSpPr/>
          <p:nvPr/>
        </p:nvSpPr>
        <p:spPr>
          <a:xfrm>
            <a:off x="7320742" y="188146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3 million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downloads since launch</a:t>
            </a:r>
          </a:p>
          <a:p>
            <a:pPr>
              <a:buClr>
                <a:prstClr val="black"/>
              </a:buClr>
            </a:pPr>
            <a:endParaRPr lang="en-US"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700 rescues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in the first week of launch</a:t>
            </a:r>
          </a:p>
          <a:p>
            <a:pPr>
              <a:buClr>
                <a:prstClr val="black"/>
              </a:buClr>
            </a:pPr>
            <a:endParaRPr lang="en-US"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170,000 rescues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in the first year</a:t>
            </a:r>
          </a:p>
          <a:p>
            <a:pPr>
              <a:buClr>
                <a:prstClr val="black"/>
              </a:buClr>
            </a:pPr>
            <a:endParaRPr lang="en-US"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No.1 in mobile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in net promoter score </a:t>
            </a:r>
          </a:p>
          <a:p>
            <a:pPr>
              <a:buClr>
                <a:prstClr val="black"/>
              </a:buClr>
            </a:pPr>
            <a:endParaRPr lang="en-US"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Busiest branch</a:t>
            </a:r>
            <a:b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</a:b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is online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3D274-2BCC-2248-AB62-FC390185F68A}"/>
              </a:ext>
            </a:extLst>
          </p:cNvPr>
          <p:cNvSpPr/>
          <p:nvPr/>
        </p:nvSpPr>
        <p:spPr>
          <a:xfrm>
            <a:off x="-267215" y="764606"/>
            <a:ext cx="11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NATWEST : GET CASH</a:t>
            </a:r>
          </a:p>
        </p:txBody>
      </p:sp>
    </p:spTree>
    <p:extLst>
      <p:ext uri="{BB962C8B-B14F-4D97-AF65-F5344CB8AC3E}">
        <p14:creationId xmlns:p14="http://schemas.microsoft.com/office/powerpoint/2010/main" val="4055858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83A457-BBEC-5546-BABF-08A4868949B6}"/>
              </a:ext>
            </a:extLst>
          </p:cNvPr>
          <p:cNvSpPr/>
          <p:nvPr/>
        </p:nvSpPr>
        <p:spPr>
          <a:xfrm>
            <a:off x="731521" y="2674402"/>
            <a:ext cx="55362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prstClr val="black"/>
              </a:buClr>
            </a:pPr>
            <a:r>
              <a:rPr lang="en-US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rPr>
              <a:t>LLOYDS BANK</a:t>
            </a:r>
          </a:p>
          <a:p>
            <a:pPr>
              <a:buClr>
                <a:prstClr val="black"/>
              </a:buClr>
            </a:pPr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Lloyds went through a process of digital transformation, beginning with 10 key project journeys – the journeys - savings, pensions and loans - were immediately successful in driving KPIs enabling proof for the subsequent journeys.</a:t>
            </a:r>
          </a:p>
          <a:p>
            <a:pPr>
              <a:buClr>
                <a:prstClr val="black"/>
              </a:buClr>
            </a:pPr>
            <a:endParaRPr lang="en-US" dirty="0">
              <a:solidFill>
                <a:schemeClr val="bg1"/>
              </a:solidFill>
              <a:latin typeface="Futura Book" charset="0"/>
              <a:ea typeface="Futura Book" charset="0"/>
              <a:cs typeface="Futura Book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E1B2F1-F10D-D549-9741-856181E0A667}"/>
              </a:ext>
            </a:extLst>
          </p:cNvPr>
          <p:cNvSpPr/>
          <p:nvPr/>
        </p:nvSpPr>
        <p:spPr>
          <a:xfrm>
            <a:off x="6749936" y="1881460"/>
            <a:ext cx="48546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245"/>
            <a:r>
              <a:rPr lang="en-US" b="1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Savings Account Opening Journey </a:t>
            </a:r>
          </a:p>
          <a:p>
            <a:pPr defTabSz="609245"/>
            <a:r>
              <a:rPr lang="en-US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The average time for customer to open a Savings account  in branch has gone down by 33%.</a:t>
            </a:r>
          </a:p>
          <a:p>
            <a:pPr defTabSz="609245"/>
            <a:endParaRPr lang="en-US" dirty="0">
              <a:solidFill>
                <a:schemeClr val="bg1"/>
              </a:solidFill>
              <a:latin typeface="Futura Book" charset="0"/>
              <a:cs typeface="Futura Book" charset="0"/>
            </a:endParaRPr>
          </a:p>
          <a:p>
            <a:pPr defTabSz="609245"/>
            <a:r>
              <a:rPr lang="en-US" b="1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Personal Loan Journey</a:t>
            </a:r>
          </a:p>
          <a:p>
            <a:pPr defTabSz="609245"/>
            <a:r>
              <a:rPr lang="en-US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Overall credit acceptance and path to purchase increased by 40%</a:t>
            </a:r>
          </a:p>
          <a:p>
            <a:pPr defTabSz="609245"/>
            <a:endParaRPr lang="en-US" dirty="0">
              <a:solidFill>
                <a:schemeClr val="bg1"/>
              </a:solidFill>
              <a:latin typeface="Futura Book" charset="0"/>
              <a:cs typeface="Futura Book" charset="0"/>
            </a:endParaRPr>
          </a:p>
          <a:p>
            <a:pPr defTabSz="609245"/>
            <a:r>
              <a:rPr lang="en-US" b="1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Corporate Pension Journey </a:t>
            </a:r>
          </a:p>
          <a:p>
            <a:pPr defTabSz="609245"/>
            <a:r>
              <a:rPr lang="en-US" dirty="0">
                <a:solidFill>
                  <a:schemeClr val="bg1"/>
                </a:solidFill>
                <a:latin typeface="Futura Book" charset="0"/>
                <a:cs typeface="Futura Book" charset="0"/>
              </a:rPr>
              <a:t>We’ve reduced the time it takes corporate customers to update employee files from 21 days to 24 hours.</a:t>
            </a:r>
          </a:p>
          <a:p>
            <a:pPr defTabSz="609245"/>
            <a:endParaRPr lang="en-US" b="1" dirty="0">
              <a:ea typeface="Avenir Book" charset="0"/>
              <a:cs typeface="Avenir Book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3D274-2BCC-2248-AB62-FC390185F68A}"/>
              </a:ext>
            </a:extLst>
          </p:cNvPr>
          <p:cNvSpPr/>
          <p:nvPr/>
        </p:nvSpPr>
        <p:spPr>
          <a:xfrm>
            <a:off x="-267215" y="764606"/>
            <a:ext cx="11902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LLOYDS :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556938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923" y="286503"/>
            <a:ext cx="11665275" cy="631631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47062" y="286503"/>
            <a:ext cx="11671135" cy="6316316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2370427" y="3524860"/>
            <a:ext cx="7451147" cy="917513"/>
          </a:xfrm>
        </p:spPr>
        <p:txBody>
          <a:bodyPr/>
          <a:lstStyle/>
          <a:p>
            <a:r>
              <a:rPr lang="en-US" dirty="0"/>
              <a:t>THANK YOU</a:t>
            </a:r>
            <a:endParaRPr lang="en-US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8974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076" y="292492"/>
            <a:ext cx="11710121" cy="6309787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252923" y="286503"/>
            <a:ext cx="11665275" cy="6316317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3008542" y="3801767"/>
            <a:ext cx="6174917" cy="917513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wrap="square" lIns="180000" tIns="180000" rIns="180000" bIns="180000" numCol="1" spcCol="288000" rtlCol="0" anchor="ctr">
            <a:sp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200"/>
              </a:spcBef>
              <a:buFont typeface="Arial"/>
              <a:buNone/>
              <a:defRPr sz="3600" b="1" i="0" kern="120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100" b="1" i="0" kern="120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000" b="0" i="1" kern="120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7997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bg2"/>
                </a:solidFill>
                <a:latin typeface="Futura" charset="0"/>
                <a:ea typeface="Futura" charset="0"/>
                <a:cs typeface="Futur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1270000" dist="50800" dir="5400000" algn="ctr" rotWithShape="0">
                    <a:schemeClr val="tx1"/>
                  </a:outerShdw>
                </a:effectLst>
                <a:latin typeface="Futura Condensed"/>
                <a:cs typeface="Futura Condensed"/>
              </a:rPr>
              <a:t>RESEARCH &amp; INSIGHT</a:t>
            </a:r>
            <a:endParaRPr lang="en-US" sz="1100" dirty="0">
              <a:effectLst>
                <a:outerShdw blurRad="1270000" dist="50800" dir="5400000" algn="ctr" rotWithShape="0">
                  <a:schemeClr val="tx1"/>
                </a:outerShdw>
              </a:effectLst>
              <a:latin typeface="Baskerville"/>
              <a:cs typeface="Baskerville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469542" y="1880112"/>
            <a:ext cx="1179892" cy="1179892"/>
            <a:chOff x="6718479" y="867691"/>
            <a:chExt cx="1728250" cy="1728250"/>
          </a:xfrm>
        </p:grpSpPr>
        <p:sp>
          <p:nvSpPr>
            <p:cNvPr id="28" name="Diamond 27"/>
            <p:cNvSpPr/>
            <p:nvPr/>
          </p:nvSpPr>
          <p:spPr>
            <a:xfrm>
              <a:off x="6949721" y="1109858"/>
              <a:ext cx="1243913" cy="1243913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skerville" charset="0"/>
                  <a:ea typeface="Baskerville" charset="0"/>
                  <a:cs typeface="Baskerville" charset="0"/>
                </a:rPr>
                <a:t>1</a:t>
              </a:r>
            </a:p>
          </p:txBody>
        </p:sp>
        <p:grpSp>
          <p:nvGrpSpPr>
            <p:cNvPr id="29" name="Group 28"/>
            <p:cNvGrpSpPr/>
            <p:nvPr userDrawn="1"/>
          </p:nvGrpSpPr>
          <p:grpSpPr>
            <a:xfrm rot="2700000">
              <a:off x="6718479" y="867691"/>
              <a:ext cx="1728250" cy="1728250"/>
              <a:chOff x="7836730" y="859965"/>
              <a:chExt cx="1728250" cy="1728250"/>
            </a:xfrm>
          </p:grpSpPr>
          <p:grpSp>
            <p:nvGrpSpPr>
              <p:cNvPr id="30" name="Group 29"/>
              <p:cNvGrpSpPr/>
              <p:nvPr userDrawn="1"/>
            </p:nvGrpSpPr>
            <p:grpSpPr>
              <a:xfrm>
                <a:off x="7836730" y="1724086"/>
                <a:ext cx="1728250" cy="2454"/>
                <a:chOff x="7377323" y="1981708"/>
                <a:chExt cx="1728250" cy="2454"/>
              </a:xfrm>
            </p:grpSpPr>
            <p:cxnSp>
              <p:nvCxnSpPr>
                <p:cNvPr id="34" name="Straight Connector 33"/>
                <p:cNvCxnSpPr/>
                <p:nvPr userDrawn="1"/>
              </p:nvCxnSpPr>
              <p:spPr>
                <a:xfrm>
                  <a:off x="8796481" y="1981708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 userDrawn="1"/>
              </p:nvCxnSpPr>
              <p:spPr>
                <a:xfrm>
                  <a:off x="7377323" y="1984162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 userDrawn="1"/>
            </p:nvGrpSpPr>
            <p:grpSpPr>
              <a:xfrm rot="5400000">
                <a:off x="7835505" y="1722864"/>
                <a:ext cx="1728250" cy="2452"/>
                <a:chOff x="7361868" y="1981709"/>
                <a:chExt cx="1728250" cy="2452"/>
              </a:xfrm>
            </p:grpSpPr>
            <p:cxnSp>
              <p:nvCxnSpPr>
                <p:cNvPr id="32" name="Straight Connector 31"/>
                <p:cNvCxnSpPr/>
                <p:nvPr userDrawn="1"/>
              </p:nvCxnSpPr>
              <p:spPr>
                <a:xfrm>
                  <a:off x="8781026" y="1981709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 userDrawn="1"/>
              </p:nvCxnSpPr>
              <p:spPr>
                <a:xfrm>
                  <a:off x="7361868" y="1984161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6690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B4B51-BF0E-F349-B0D3-665843BC3F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7202" y="1674242"/>
            <a:ext cx="3600000" cy="2293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B41AD-96A9-F243-ADE3-D550C75194F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57" y="1674242"/>
            <a:ext cx="3600000" cy="2262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6794F-69A2-7348-BB6B-328088DD52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429" y="1678769"/>
            <a:ext cx="3601881" cy="2276573"/>
          </a:xfrm>
          <a:prstGeom prst="rect">
            <a:avLst/>
          </a:prstGeom>
        </p:spPr>
      </p:pic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EDCC39E2-2DF8-CE40-B3BD-F7B557CF678E}"/>
              </a:ext>
            </a:extLst>
          </p:cNvPr>
          <p:cNvSpPr/>
          <p:nvPr/>
        </p:nvSpPr>
        <p:spPr>
          <a:xfrm>
            <a:off x="651657" y="1369442"/>
            <a:ext cx="3600000" cy="404119"/>
          </a:xfrm>
          <a:prstGeom prst="round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"/>
                <a:ea typeface="+mn-ea"/>
                <a:cs typeface="+mn-cs"/>
              </a:rPr>
              <a:t>Recruitment</a:t>
            </a:r>
          </a:p>
        </p:txBody>
      </p:sp>
      <p:sp>
        <p:nvSpPr>
          <p:cNvPr id="7" name="Rectangle: Rounded Corners 44">
            <a:extLst>
              <a:ext uri="{FF2B5EF4-FFF2-40B4-BE49-F238E27FC236}">
                <a16:creationId xmlns:a16="http://schemas.microsoft.com/office/drawing/2014/main" id="{803168AF-4E5F-B749-BC80-8ADAA72FD394}"/>
              </a:ext>
            </a:extLst>
          </p:cNvPr>
          <p:cNvSpPr/>
          <p:nvPr/>
        </p:nvSpPr>
        <p:spPr>
          <a:xfrm>
            <a:off x="4304429" y="1369442"/>
            <a:ext cx="3600000" cy="404119"/>
          </a:xfrm>
          <a:prstGeom prst="round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"/>
                <a:ea typeface="+mn-ea"/>
                <a:cs typeface="+mn-cs"/>
              </a:rPr>
              <a:t>Consumption</a:t>
            </a:r>
          </a:p>
        </p:txBody>
      </p:sp>
      <p:sp>
        <p:nvSpPr>
          <p:cNvPr id="8" name="Rectangle: Rounded Corners 45">
            <a:extLst>
              <a:ext uri="{FF2B5EF4-FFF2-40B4-BE49-F238E27FC236}">
                <a16:creationId xmlns:a16="http://schemas.microsoft.com/office/drawing/2014/main" id="{1BD4504D-FF70-C740-B1BA-A30612C60001}"/>
              </a:ext>
            </a:extLst>
          </p:cNvPr>
          <p:cNvSpPr/>
          <p:nvPr/>
        </p:nvSpPr>
        <p:spPr>
          <a:xfrm>
            <a:off x="7957201" y="1369442"/>
            <a:ext cx="3600000" cy="404119"/>
          </a:xfrm>
          <a:prstGeom prst="round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"/>
                <a:ea typeface="+mn-ea"/>
                <a:cs typeface="+mn-cs"/>
              </a:rPr>
              <a:t>Shopping &amp; Media Habits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12118-9817-E54E-8A93-1DFD2772BA4C}"/>
              </a:ext>
            </a:extLst>
          </p:cNvPr>
          <p:cNvSpPr>
            <a:spLocks/>
          </p:cNvSpPr>
          <p:nvPr/>
        </p:nvSpPr>
        <p:spPr>
          <a:xfrm>
            <a:off x="4319927" y="2849006"/>
            <a:ext cx="3600000" cy="3422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DA7C7-5DA5-3A44-8A10-9DF5A4DAF17A}"/>
              </a:ext>
            </a:extLst>
          </p:cNvPr>
          <p:cNvSpPr>
            <a:spLocks/>
          </p:cNvSpPr>
          <p:nvPr/>
        </p:nvSpPr>
        <p:spPr>
          <a:xfrm>
            <a:off x="7972699" y="2849006"/>
            <a:ext cx="3600000" cy="3422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632E8-AEB5-FE43-AF00-9DAB45B3B55B}"/>
              </a:ext>
            </a:extLst>
          </p:cNvPr>
          <p:cNvSpPr>
            <a:spLocks/>
          </p:cNvSpPr>
          <p:nvPr/>
        </p:nvSpPr>
        <p:spPr>
          <a:xfrm>
            <a:off x="667155" y="2849006"/>
            <a:ext cx="3600000" cy="3422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13FB4-ED3E-1644-BB9C-7148FD9C4777}"/>
              </a:ext>
            </a:extLst>
          </p:cNvPr>
          <p:cNvSpPr/>
          <p:nvPr/>
        </p:nvSpPr>
        <p:spPr>
          <a:xfrm>
            <a:off x="794072" y="4098981"/>
            <a:ext cx="3239311" cy="20621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DEMO’s</a:t>
            </a:r>
            <a:r>
              <a:rPr kumimoji="0" lang="en-ZA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&amp; SCREENER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SCREENER QUESTIONS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*Demographics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(Gender, Age, Income, Employment status)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Mothers who have given their child a snack from the scope in the last week in order to participate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Attitudes to parenting &amp; attitudes to kids consumption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7CCD14-2D4B-8943-B77E-E15D5DA0AFD3}"/>
              </a:ext>
            </a:extLst>
          </p:cNvPr>
          <p:cNvSpPr/>
          <p:nvPr/>
        </p:nvSpPr>
        <p:spPr>
          <a:xfrm>
            <a:off x="4444281" y="4098980"/>
            <a:ext cx="336845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 OCCASION LOOPS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TOTAL 3000 Occasions of  either of the categories in scope. Brand asked for Core and adjacent core categories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Context questions asked: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What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When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Who With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Needs &amp; Features</a:t>
            </a:r>
            <a:endParaRPr kumimoji="0" lang="en-ZA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EF8660-43D5-6C44-9094-F2C22C0E0686}"/>
              </a:ext>
            </a:extLst>
          </p:cNvPr>
          <p:cNvSpPr/>
          <p:nvPr/>
        </p:nvSpPr>
        <p:spPr>
          <a:xfrm>
            <a:off x="8132170" y="4098981"/>
            <a:ext cx="3631044" cy="21236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SHOPPING BEHAVIOUR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Shopping behaviour of anyone who had ever bought a core category (Flavoured milk – </a:t>
            </a:r>
            <a:r>
              <a:rPr kumimoji="0" lang="en-ZA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RTD</a:t>
            </a: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Flavoured Milk using powder, Flavoured milk using syrup)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Favourite brands, reasons for buying, often purchased from, substitution &amp; Brand characteristics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ZA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MEDIA HABITS</a:t>
            </a:r>
            <a:endParaRPr kumimoji="0" lang="en-ZA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Media </a:t>
            </a:r>
            <a:r>
              <a:rPr kumimoji="0" lang="es-E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usage</a:t>
            </a:r>
            <a:r>
              <a: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es-E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frequency</a:t>
            </a:r>
            <a:r>
              <a: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social media </a:t>
            </a:r>
            <a:r>
              <a:rPr kumimoji="0" lang="es-E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used</a:t>
            </a:r>
            <a:r>
              <a: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s-ES" sz="1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etc</a:t>
            </a:r>
            <a:endParaRPr kumimoji="0" lang="es-E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5C4D7-57AB-D447-BE39-B4AF2CA0E543}"/>
              </a:ext>
            </a:extLst>
          </p:cNvPr>
          <p:cNvSpPr/>
          <p:nvPr/>
        </p:nvSpPr>
        <p:spPr>
          <a:xfrm>
            <a:off x="-267215" y="764606"/>
            <a:ext cx="8382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NESQUIK: RECRUITING FOR ETHNOGRAPHY. INTERVIEWS, QUESTIONNAIRES</a:t>
            </a:r>
          </a:p>
        </p:txBody>
      </p:sp>
    </p:spTree>
    <p:extLst>
      <p:ext uri="{BB962C8B-B14F-4D97-AF65-F5344CB8AC3E}">
        <p14:creationId xmlns:p14="http://schemas.microsoft.com/office/powerpoint/2010/main" val="188762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CED23-A0D3-7141-A236-A9EAB2E458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7520" y="2240127"/>
            <a:ext cx="3599309" cy="2623168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ED1AEF-FC78-8C45-8F3A-269683FCBC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903" y="2231755"/>
            <a:ext cx="3468091" cy="263153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BDECA2-F65B-A844-89B2-9E68982A5D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865" y="2240127"/>
            <a:ext cx="3479967" cy="2623168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183518-AB09-7A46-BC79-39102B694152}"/>
              </a:ext>
            </a:extLst>
          </p:cNvPr>
          <p:cNvSpPr/>
          <p:nvPr/>
        </p:nvSpPr>
        <p:spPr>
          <a:xfrm>
            <a:off x="-267215" y="764606"/>
            <a:ext cx="762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NESTLE INFANT NUTRITION: INSIGHT GATHERING &amp; PRIORITISATION</a:t>
            </a:r>
          </a:p>
        </p:txBody>
      </p:sp>
    </p:spTree>
    <p:extLst>
      <p:ext uri="{BB962C8B-B14F-4D97-AF65-F5344CB8AC3E}">
        <p14:creationId xmlns:p14="http://schemas.microsoft.com/office/powerpoint/2010/main" val="17647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1545A-5E44-F845-A0F5-AE7E978E66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479" y="1425845"/>
            <a:ext cx="9763650" cy="4713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C9006E-D707-7345-BEF4-645C95FDD5EB}"/>
              </a:ext>
            </a:extLst>
          </p:cNvPr>
          <p:cNvSpPr/>
          <p:nvPr/>
        </p:nvSpPr>
        <p:spPr>
          <a:xfrm>
            <a:off x="-267215" y="764606"/>
            <a:ext cx="9668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MITSUBISHI ELECTRIC VEHICLES: SYNTHESISING FINDINGS INTO ACTIONABLE SOLUTIONS  </a:t>
            </a:r>
          </a:p>
        </p:txBody>
      </p:sp>
    </p:spTree>
    <p:extLst>
      <p:ext uri="{BB962C8B-B14F-4D97-AF65-F5344CB8AC3E}">
        <p14:creationId xmlns:p14="http://schemas.microsoft.com/office/powerpoint/2010/main" val="274125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CA0B61-8A2E-4346-9D87-11D5F6F2A6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6934" y="3736985"/>
            <a:ext cx="3445482" cy="2375341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6D92E-AAD4-244B-8BC4-C31CB51BD3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3544" y="1309385"/>
            <a:ext cx="3445482" cy="2354209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300C7-A8BD-2D42-A6A4-9878B97E23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021" y="1302635"/>
            <a:ext cx="3392558" cy="4797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4731D4-8DCF-FE41-BE33-618E40360CD3}"/>
              </a:ext>
            </a:extLst>
          </p:cNvPr>
          <p:cNvSpPr/>
          <p:nvPr/>
        </p:nvSpPr>
        <p:spPr>
          <a:xfrm>
            <a:off x="-267215" y="764606"/>
            <a:ext cx="8630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LLOYDS BANK: PERSONA CREATION: CUSTOMERS &amp; INTERNAL STAKEHOLDERS</a:t>
            </a:r>
          </a:p>
        </p:txBody>
      </p:sp>
    </p:spTree>
    <p:extLst>
      <p:ext uri="{BB962C8B-B14F-4D97-AF65-F5344CB8AC3E}">
        <p14:creationId xmlns:p14="http://schemas.microsoft.com/office/powerpoint/2010/main" val="303331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DC91257-925F-974C-8221-C04BD6E368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916" y="279918"/>
            <a:ext cx="11653284" cy="63122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5182" y="270588"/>
            <a:ext cx="11621508" cy="6319685"/>
          </a:xfrm>
          <a:prstGeom prst="rect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1" name="Content Placeholder 1"/>
          <p:cNvSpPr txBox="1">
            <a:spLocks/>
          </p:cNvSpPr>
          <p:nvPr/>
        </p:nvSpPr>
        <p:spPr>
          <a:xfrm>
            <a:off x="2311400" y="3579557"/>
            <a:ext cx="7302500" cy="917513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vert="horz" wrap="square" lIns="180000" tIns="180000" rIns="180000" bIns="180000" numCol="1" spcCol="288000" rtlCol="0" anchor="ctr">
            <a:spAutoFit/>
          </a:bodyPr>
          <a:lstStyle>
            <a:lvl1pPr marL="0" indent="0" algn="ctr" defTabSz="914377" rtl="0" eaLnBrk="1" latinLnBrk="0" hangingPunct="1">
              <a:lnSpc>
                <a:spcPct val="100000"/>
              </a:lnSpc>
              <a:spcBef>
                <a:spcPts val="200"/>
              </a:spcBef>
              <a:buFont typeface="Arial"/>
              <a:buNone/>
              <a:defRPr sz="3600" b="1" i="0" kern="1200" cap="all" spc="600" baseline="0">
                <a:solidFill>
                  <a:schemeClr val="bg1"/>
                </a:solidFill>
                <a:latin typeface="Futura Heavy" charset="0"/>
                <a:ea typeface="Futura Heavy" charset="0"/>
                <a:cs typeface="Futura Heavy" charset="0"/>
              </a:defRPr>
            </a:lvl1pPr>
            <a:lvl2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100" b="1" i="0" kern="1200" cap="all" spc="200" baseline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</a:defRPr>
            </a:lvl2pPr>
            <a:lvl3pPr marL="0" indent="0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/>
              <a:buNone/>
              <a:defRPr sz="1000" b="0" i="1" kern="1200">
                <a:solidFill>
                  <a:schemeClr val="bg1"/>
                </a:solidFill>
                <a:latin typeface="Baskerville" charset="0"/>
                <a:ea typeface="Baskerville" charset="0"/>
                <a:cs typeface="Baskerville" charset="0"/>
              </a:defRPr>
            </a:lvl3pPr>
            <a:lvl4pPr marL="0" indent="-107997" algn="ctr" defTabSz="914377" rtl="0" eaLnBrk="1" latinLnBrk="0" hangingPunct="1">
              <a:lnSpc>
                <a:spcPct val="110000"/>
              </a:lnSpc>
              <a:spcBef>
                <a:spcPts val="500"/>
              </a:spcBef>
              <a:buFont typeface="Arial" charset="0"/>
              <a:buChar char="•"/>
              <a:defRPr sz="1000" kern="1200">
                <a:solidFill>
                  <a:schemeClr val="tx1"/>
                </a:solidFill>
                <a:latin typeface="Baskerville" charset="0"/>
                <a:ea typeface="Baskerville" charset="0"/>
                <a:cs typeface="Baskerville" charset="0"/>
              </a:defRPr>
            </a:lvl4pPr>
            <a:lvl5pPr marL="0" indent="0" algn="ctr" defTabSz="914377" rtl="0" eaLnBrk="1" latinLnBrk="0" hangingPunct="1">
              <a:lnSpc>
                <a:spcPct val="110000"/>
              </a:lnSpc>
              <a:spcBef>
                <a:spcPts val="1000"/>
              </a:spcBef>
              <a:buFont typeface="Arial"/>
              <a:buNone/>
              <a:defRPr sz="1000" b="1" i="0" kern="1200" cap="all" spc="200" baseline="0">
                <a:solidFill>
                  <a:schemeClr val="bg2"/>
                </a:solidFill>
                <a:latin typeface="Futura" charset="0"/>
                <a:ea typeface="Futura" charset="0"/>
                <a:cs typeface="Futura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ffectLst>
                  <a:outerShdw blurRad="546100" dist="50800" dir="5400000" algn="ctr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Futura Condensed"/>
                <a:cs typeface="Futura Condensed"/>
              </a:rPr>
              <a:t>Co-CREATION WORKSHOPS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469542" y="1880112"/>
            <a:ext cx="1179892" cy="1179892"/>
            <a:chOff x="6718479" y="867691"/>
            <a:chExt cx="1728250" cy="1728250"/>
          </a:xfrm>
        </p:grpSpPr>
        <p:sp>
          <p:nvSpPr>
            <p:cNvPr id="23" name="Diamond 22"/>
            <p:cNvSpPr/>
            <p:nvPr/>
          </p:nvSpPr>
          <p:spPr>
            <a:xfrm>
              <a:off x="6949721" y="1109858"/>
              <a:ext cx="1243913" cy="1243913"/>
            </a:xfrm>
            <a:prstGeom prst="diamond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Baskerville" charset="0"/>
                  <a:ea typeface="Baskerville" charset="0"/>
                  <a:cs typeface="Baskerville" charset="0"/>
                </a:rPr>
                <a:t>5</a:t>
              </a:r>
            </a:p>
          </p:txBody>
        </p:sp>
        <p:grpSp>
          <p:nvGrpSpPr>
            <p:cNvPr id="24" name="Group 23"/>
            <p:cNvGrpSpPr/>
            <p:nvPr userDrawn="1"/>
          </p:nvGrpSpPr>
          <p:grpSpPr>
            <a:xfrm rot="2700000">
              <a:off x="6718479" y="867691"/>
              <a:ext cx="1728250" cy="1728250"/>
              <a:chOff x="7836730" y="859965"/>
              <a:chExt cx="1728250" cy="1728250"/>
            </a:xfrm>
          </p:grpSpPr>
          <p:grpSp>
            <p:nvGrpSpPr>
              <p:cNvPr id="25" name="Group 24"/>
              <p:cNvGrpSpPr/>
              <p:nvPr userDrawn="1"/>
            </p:nvGrpSpPr>
            <p:grpSpPr>
              <a:xfrm>
                <a:off x="7836730" y="1724086"/>
                <a:ext cx="1728250" cy="2454"/>
                <a:chOff x="7377323" y="1981708"/>
                <a:chExt cx="1728250" cy="2454"/>
              </a:xfrm>
            </p:grpSpPr>
            <p:cxnSp>
              <p:nvCxnSpPr>
                <p:cNvPr id="29" name="Straight Connector 28"/>
                <p:cNvCxnSpPr/>
                <p:nvPr userDrawn="1"/>
              </p:nvCxnSpPr>
              <p:spPr>
                <a:xfrm>
                  <a:off x="8796481" y="1981708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 userDrawn="1"/>
              </p:nvCxnSpPr>
              <p:spPr>
                <a:xfrm>
                  <a:off x="7377323" y="1984162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/>
              <p:cNvGrpSpPr/>
              <p:nvPr userDrawn="1"/>
            </p:nvGrpSpPr>
            <p:grpSpPr>
              <a:xfrm rot="5400000">
                <a:off x="7835505" y="1722864"/>
                <a:ext cx="1728250" cy="2452"/>
                <a:chOff x="7361868" y="1981709"/>
                <a:chExt cx="1728250" cy="2452"/>
              </a:xfrm>
            </p:grpSpPr>
            <p:cxnSp>
              <p:nvCxnSpPr>
                <p:cNvPr id="27" name="Straight Connector 26"/>
                <p:cNvCxnSpPr/>
                <p:nvPr userDrawn="1"/>
              </p:nvCxnSpPr>
              <p:spPr>
                <a:xfrm>
                  <a:off x="8781026" y="1981709"/>
                  <a:ext cx="309092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 userDrawn="1"/>
              </p:nvCxnSpPr>
              <p:spPr>
                <a:xfrm>
                  <a:off x="7361868" y="1984161"/>
                  <a:ext cx="309091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71382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:\Aviva\Bancassurance ThirtySix\RS3\04_Workshop\Photos\Misc\Day 2\IMG_9356.JPG">
            <a:extLst>
              <a:ext uri="{FF2B5EF4-FFF2-40B4-BE49-F238E27FC236}">
                <a16:creationId xmlns:a16="http://schemas.microsoft.com/office/drawing/2014/main" id="{BE88614D-37D0-7D46-B9C7-13CF69FA85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5048" y="2199730"/>
            <a:ext cx="3758170" cy="22337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E:\Aviva\Bancassurance ThirtySix\RS3\04_Workshop\Photos\Misc\Day 2\IMG_9392.JPG">
            <a:extLst>
              <a:ext uri="{FF2B5EF4-FFF2-40B4-BE49-F238E27FC236}">
                <a16:creationId xmlns:a16="http://schemas.microsoft.com/office/drawing/2014/main" id="{D396EB10-2A5D-A44C-BBEF-6E6BF0384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" b="-8"/>
          <a:stretch/>
        </p:blipFill>
        <p:spPr bwMode="auto">
          <a:xfrm>
            <a:off x="2374024" y="2199730"/>
            <a:ext cx="3592254" cy="22337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98AB4-3F10-3449-BBA8-6A48F81CC45E}"/>
              </a:ext>
            </a:extLst>
          </p:cNvPr>
          <p:cNvSpPr txBox="1"/>
          <p:nvPr/>
        </p:nvSpPr>
        <p:spPr>
          <a:xfrm>
            <a:off x="2751466" y="4604061"/>
            <a:ext cx="2728715" cy="604791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chemeClr val="bg1"/>
                </a:solidFill>
                <a:latin typeface="Futura medium"/>
                <a:cs typeface="Futura medium"/>
              </a:rPr>
              <a:t>Rapidly</a:t>
            </a:r>
            <a:r>
              <a:rPr lang="en-US" b="1" dirty="0">
                <a:solidFill>
                  <a:schemeClr val="bg1"/>
                </a:solidFill>
                <a:latin typeface="Futura medium"/>
                <a:cs typeface="Futura medium"/>
              </a:rPr>
              <a:t> </a:t>
            </a:r>
            <a:r>
              <a:rPr lang="en-US" sz="1500" b="1" dirty="0">
                <a:solidFill>
                  <a:schemeClr val="bg1"/>
                </a:solidFill>
                <a:latin typeface="Futura medium"/>
                <a:cs typeface="Futura medium"/>
              </a:rPr>
              <a:t>idea generation 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latin typeface="Futura medium"/>
                <a:cs typeface="Futura medium"/>
              </a:rPr>
              <a:t>Riff. Mash-up. Expand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4952A-439C-5B4A-BAEE-889C09CCB2AE}"/>
              </a:ext>
            </a:extLst>
          </p:cNvPr>
          <p:cNvSpPr txBox="1"/>
          <p:nvPr/>
        </p:nvSpPr>
        <p:spPr>
          <a:xfrm>
            <a:off x="6680866" y="4577610"/>
            <a:ext cx="2999478" cy="820235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  <a:latin typeface="SapientCentroSlab-Light"/>
                <a:cs typeface="SapientCentroSlab-Light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chemeClr val="bg1"/>
                </a:solidFill>
                <a:latin typeface="Futura medium"/>
                <a:cs typeface="Futura medium"/>
              </a:rPr>
              <a:t>Bringing ideas to life </a:t>
            </a:r>
          </a:p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  <a:latin typeface="Futura medium"/>
                <a:cs typeface="Futura medium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Futura medium"/>
                <a:cs typeface="Futura medium"/>
              </a:rPr>
              <a:t>Creating Ads, newspaper headlines, and cereal boxes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F6DC62-5238-2744-8E1B-DE861571ADF4}"/>
              </a:ext>
            </a:extLst>
          </p:cNvPr>
          <p:cNvSpPr/>
          <p:nvPr/>
        </p:nvSpPr>
        <p:spPr>
          <a:xfrm>
            <a:off x="-267215" y="764606"/>
            <a:ext cx="929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GB" b="1" dirty="0">
                <a:solidFill>
                  <a:schemeClr val="bg1"/>
                </a:solidFill>
                <a:latin typeface="Futura Condensed"/>
                <a:ea typeface="Futura Medium" charset="0"/>
                <a:cs typeface="Futura Condensed"/>
              </a:rPr>
              <a:t>CO-CREATION WORKSHOPS – DIVERGENT THINKING: BRINGING IDEAS TO THE TABLE</a:t>
            </a:r>
          </a:p>
        </p:txBody>
      </p:sp>
    </p:spTree>
    <p:extLst>
      <p:ext uri="{BB962C8B-B14F-4D97-AF65-F5344CB8AC3E}">
        <p14:creationId xmlns:p14="http://schemas.microsoft.com/office/powerpoint/2010/main" val="3549223447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SapientPublicis">
      <a:dk1>
        <a:srgbClr val="000000"/>
      </a:dk1>
      <a:lt1>
        <a:srgbClr val="FFFFFF"/>
      </a:lt1>
      <a:dk2>
        <a:srgbClr val="8B5F00"/>
      </a:dk2>
      <a:lt2>
        <a:srgbClr val="E10077"/>
      </a:lt2>
      <a:accent1>
        <a:srgbClr val="90278E"/>
      </a:accent1>
      <a:accent2>
        <a:srgbClr val="547989"/>
      </a:accent2>
      <a:accent3>
        <a:srgbClr val="A5A5A5"/>
      </a:accent3>
      <a:accent4>
        <a:srgbClr val="00BBE3"/>
      </a:accent4>
      <a:accent5>
        <a:srgbClr val="B1BB26"/>
      </a:accent5>
      <a:accent6>
        <a:srgbClr val="877F73"/>
      </a:accent6>
      <a:hlink>
        <a:srgbClr val="E10077"/>
      </a:hlink>
      <a:folHlink>
        <a:srgbClr val="90278E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</TotalTime>
  <Words>476</Words>
  <Application>Microsoft Macintosh PowerPoint</Application>
  <PresentationFormat>Widescreen</PresentationFormat>
  <Paragraphs>109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Arial</vt:lpstr>
      <vt:lpstr>Avenir Book</vt:lpstr>
      <vt:lpstr>Baskerville</vt:lpstr>
      <vt:lpstr>Calibri</vt:lpstr>
      <vt:lpstr>Calibri Light</vt:lpstr>
      <vt:lpstr>Futura</vt:lpstr>
      <vt:lpstr>Futura Book</vt:lpstr>
      <vt:lpstr>Futura Condensed</vt:lpstr>
      <vt:lpstr>Futura Heavy</vt:lpstr>
      <vt:lpstr>Futura Medium</vt:lpstr>
      <vt:lpstr>Futura Medium</vt:lpstr>
      <vt:lpstr>Futura-Medium</vt:lpstr>
      <vt:lpstr>Segoe</vt:lpstr>
      <vt:lpstr>Tahoma</vt:lpstr>
      <vt:lpstr>Wingdings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Rob Burton</cp:lastModifiedBy>
  <cp:revision>631</cp:revision>
  <cp:lastPrinted>2016-04-27T14:40:57Z</cp:lastPrinted>
  <dcterms:created xsi:type="dcterms:W3CDTF">2016-04-27T09:40:49Z</dcterms:created>
  <dcterms:modified xsi:type="dcterms:W3CDTF">2020-03-27T15:38:08Z</dcterms:modified>
</cp:coreProperties>
</file>